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836" r:id="rId5"/>
    <p:sldMasterId id="2147483670" r:id="rId6"/>
    <p:sldMasterId id="2147484061" r:id="rId7"/>
  </p:sldMasterIdLst>
  <p:notesMasterIdLst>
    <p:notesMasterId r:id="rId22"/>
  </p:notesMasterIdLst>
  <p:sldIdLst>
    <p:sldId id="892" r:id="rId8"/>
    <p:sldId id="1343" r:id="rId9"/>
    <p:sldId id="1345" r:id="rId10"/>
    <p:sldId id="1366" r:id="rId11"/>
    <p:sldId id="1362" r:id="rId12"/>
    <p:sldId id="1369" r:id="rId13"/>
    <p:sldId id="1344" r:id="rId14"/>
    <p:sldId id="1360" r:id="rId15"/>
    <p:sldId id="1350" r:id="rId16"/>
    <p:sldId id="1356" r:id="rId17"/>
    <p:sldId id="1368" r:id="rId18"/>
    <p:sldId id="1340" r:id="rId19"/>
    <p:sldId id="1336" r:id="rId20"/>
    <p:sldId id="13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880DF2-4721-E434-A3BE-6C8EE0E70A8A}" name="Karen Zeribi" initials="KZ" userId="S::karen@shift-results.com::412438ed-dfe6-4703-9e3a-5b4af32bc3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heresa Todd" initials="TT [2]" lastIdx="1" clrIdx="6">
    <p:extLst>
      <p:ext uri="{19B8F6BF-5375-455C-9EA6-DF929625EA0E}">
        <p15:presenceInfo xmlns:p15="http://schemas.microsoft.com/office/powerpoint/2012/main" userId="S::theresa_shift-results.com#ext#@nasulgc.onmicrosoft.com::91c04d5d-2231-4193-9c23-5d38c2acdb30" providerId="AD"/>
      </p:ext>
    </p:extLst>
  </p:cmAuthor>
  <p:cmAuthor id="1" name="Karen Zeribi" initials="KZ" lastIdx="6" clrIdx="0">
    <p:extLst>
      <p:ext uri="{19B8F6BF-5375-455C-9EA6-DF929625EA0E}">
        <p15:presenceInfo xmlns:p15="http://schemas.microsoft.com/office/powerpoint/2012/main" userId="Karen Zeribi" providerId="None"/>
      </p:ext>
    </p:extLst>
  </p:cmAuthor>
  <p:cmAuthor id="8" name="Jennifer Danek" initials="JD" lastIdx="3" clrIdx="7">
    <p:extLst>
      <p:ext uri="{19B8F6BF-5375-455C-9EA6-DF929625EA0E}">
        <p15:presenceInfo xmlns:p15="http://schemas.microsoft.com/office/powerpoint/2012/main" userId="S::jdanek@aplu.org::31b8c555-5856-4e4e-b8aa-5f24e7e99b8f" providerId="AD"/>
      </p:ext>
    </p:extLst>
  </p:cmAuthor>
  <p:cmAuthor id="2" name="Levine, Samantha" initials="LS" lastIdx="10" clrIdx="1">
    <p:extLst>
      <p:ext uri="{19B8F6BF-5375-455C-9EA6-DF929625EA0E}">
        <p15:presenceInfo xmlns:p15="http://schemas.microsoft.com/office/powerpoint/2012/main" userId="S::slevine@aplu.org::2ab6112f-4670-4120-96f5-06383c0cdbab" providerId="AD"/>
      </p:ext>
    </p:extLst>
  </p:cmAuthor>
  <p:cmAuthor id="9" name="Karen Zeribi" initials="KZ [2]" lastIdx="4" clrIdx="8">
    <p:extLst>
      <p:ext uri="{19B8F6BF-5375-455C-9EA6-DF929625EA0E}">
        <p15:presenceInfo xmlns:p15="http://schemas.microsoft.com/office/powerpoint/2012/main" userId="S::karen@shift-results.com::412438ed-dfe6-4703-9e3a-5b4af32bc328" providerId="AD"/>
      </p:ext>
    </p:extLst>
  </p:cmAuthor>
  <p:cmAuthor id="3" name="Karen" initials="K" lastIdx="12" clrIdx="2">
    <p:extLst>
      <p:ext uri="{19B8F6BF-5375-455C-9EA6-DF929625EA0E}">
        <p15:presenceInfo xmlns:p15="http://schemas.microsoft.com/office/powerpoint/2012/main" userId="Karen" providerId="None"/>
      </p:ext>
    </p:extLst>
  </p:cmAuthor>
  <p:cmAuthor id="4" name="Krysti Ryan" initials="KR" lastIdx="3" clrIdx="3">
    <p:extLst>
      <p:ext uri="{19B8F6BF-5375-455C-9EA6-DF929625EA0E}">
        <p15:presenceInfo xmlns:p15="http://schemas.microsoft.com/office/powerpoint/2012/main" userId="S::krysti.ryan_stanford.edu#ext#@aplu.org::ceb5c37d-2c6a-40e8-a353-dd786e9c2f0a" providerId="AD"/>
      </p:ext>
    </p:extLst>
  </p:cmAuthor>
  <p:cmAuthor id="5" name="David Swidler" initials="DS" lastIdx="3" clrIdx="4">
    <p:extLst>
      <p:ext uri="{19B8F6BF-5375-455C-9EA6-DF929625EA0E}">
        <p15:presenceInfo xmlns:p15="http://schemas.microsoft.com/office/powerpoint/2012/main" userId="S::david@shift-results.com::43506191-aff0-43b1-8276-5168875dff18" providerId="AD"/>
      </p:ext>
    </p:extLst>
  </p:cmAuthor>
  <p:cmAuthor id="6" name="Theresa Todd" initials="TT" lastIdx="4" clrIdx="5">
    <p:extLst>
      <p:ext uri="{19B8F6BF-5375-455C-9EA6-DF929625EA0E}">
        <p15:presenceInfo xmlns:p15="http://schemas.microsoft.com/office/powerpoint/2012/main" userId="S::theresa@shift-results.com::8cb9abe7-a62c-4c25-a335-495e704761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30"/>
    <a:srgbClr val="529DF7"/>
    <a:srgbClr val="A7D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79337-67D4-B4DD-24E9-4F786655ED15}" v="31" dt="2022-06-10T18:33:28.425"/>
    <p1510:client id="{66ECC3BB-97C5-4591-95F2-7AD12651F07F}" v="10" dt="2022-06-10T17:20:58.323"/>
    <p1510:client id="{9976BE1F-5E00-4056-B4B7-71309F6BB28C}" v="204" dt="2022-06-10T09:38:30.552"/>
    <p1510:client id="{B1EA14EC-0CCE-3F44-352D-48B303ECD8A3}" v="43" dt="2022-06-10T17:20:54.408"/>
    <p1510:client id="{BE171ACD-A6D5-4887-92A7-96080D8C3627}" v="546" dt="2022-06-10T17:26:01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5" autoAdjust="0"/>
  </p:normalViewPr>
  <p:slideViewPr>
    <p:cSldViewPr snapToGrid="0">
      <p:cViewPr>
        <p:scale>
          <a:sx n="50" d="100"/>
          <a:sy n="50" d="100"/>
        </p:scale>
        <p:origin x="11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21E82-2118-41C7-ADF6-2C28FE52B795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06BAA-10FB-424C-A9FE-120181F0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54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10D76-8E23-4270-BB33-2B7D13DEB9B2}" type="slidenum"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2AA1D82-393F-4FFA-989A-6AB4BD02E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92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2AA1D82-393F-4FFA-989A-6AB4BD02E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86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08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4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37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meeting virtually, use a tool like </a:t>
            </a:r>
            <a:r>
              <a:rPr lang="en-US" dirty="0" err="1"/>
              <a:t>Jamboard</a:t>
            </a:r>
            <a:r>
              <a:rPr lang="en-US" dirty="0"/>
              <a:t> (jamboard.google.com) to collect post-its. You can use Zoom breakout rooms to organize people into small groups.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meeting in-person, you can use real post-its or index cards. </a:t>
            </a:r>
            <a:endParaRPr dirty="0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4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You can use Zoom breakout rooms to organize people into small groups.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4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9" tIns="46532" rIns="93089" bIns="46532" anchor="t" anchorCtr="0">
            <a:noAutofit/>
          </a:bodyPr>
          <a:lstStyle/>
          <a:p>
            <a:endParaRPr lang="en-US" dirty="0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9" tIns="46532" rIns="93089" bIns="46532" anchor="b" anchorCtr="0">
            <a:noAutofit/>
          </a:bodyPr>
          <a:lstStyle/>
          <a:p>
            <a:pPr defTabSz="465521">
              <a:buSzPts val="14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521">
                <a:buSzPts val="1400"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980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4e9a39d0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b64e9a39d0_2_510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9" tIns="46532" rIns="93089" bIns="46532" anchor="t" anchorCtr="0">
            <a:noAutofit/>
          </a:bodyPr>
          <a:lstStyle/>
          <a:p>
            <a:endParaRPr lang="en-US"/>
          </a:p>
        </p:txBody>
      </p:sp>
      <p:sp>
        <p:nvSpPr>
          <p:cNvPr id="131" name="Google Shape;131;gb64e9a39d0_2_510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9" tIns="46532" rIns="93089" bIns="46532" anchor="b" anchorCtr="0">
            <a:noAutofit/>
          </a:bodyPr>
          <a:lstStyle/>
          <a:p>
            <a:pPr defTabSz="465521">
              <a:buSzPts val="14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521">
                <a:buSzPts val="1400"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62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223F-F5FB-0947-B4BC-EA41C87C8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686597"/>
            <a:ext cx="6310087" cy="590931"/>
          </a:xfrm>
        </p:spPr>
        <p:txBody>
          <a:bodyPr>
            <a:spAutoFit/>
          </a:bodyPr>
          <a:lstStyle>
            <a:lvl1pPr>
              <a:defRPr sz="36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03E13-4B77-0547-A518-54D7AA62B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85800"/>
            <a:ext cx="965522" cy="41693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366FA1-79E6-FA42-89FD-207E14A0A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277528"/>
            <a:ext cx="6310087" cy="3695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E4BB6D-B5A4-D244-B8A4-7DFD6181AC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0100" y="0"/>
            <a:ext cx="50419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PHOTO PLACEHOLDER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2DD1AE78-FE7F-AD0C-BA86-513C2140C4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1805535" y="598799"/>
            <a:ext cx="1378841" cy="5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2" userDrawn="1">
          <p15:clr>
            <a:srgbClr val="FBAE40"/>
          </p15:clr>
        </p15:guide>
        <p15:guide id="4" pos="7248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449309-579A-6541-9058-CFEC3114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047869"/>
            <a:ext cx="6310087" cy="590931"/>
          </a:xfrm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8897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223F-F5FB-0947-B4BC-EA41C87C8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686597"/>
            <a:ext cx="6310087" cy="590931"/>
          </a:xfrm>
        </p:spPr>
        <p:txBody>
          <a:bodyPr>
            <a:spAutoFit/>
          </a:bodyPr>
          <a:lstStyle>
            <a:lvl1pPr>
              <a:defRPr sz="36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03E13-4B77-0547-A518-54D7AA62B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85800"/>
            <a:ext cx="965522" cy="41693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366FA1-79E6-FA42-89FD-207E14A0A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277528"/>
            <a:ext cx="6310087" cy="3695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E4BB6D-B5A4-D244-B8A4-7DFD6181AC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0100" y="0"/>
            <a:ext cx="50419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69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223F-F5FB-0947-B4BC-EA41C87C8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686597"/>
            <a:ext cx="6310087" cy="590931"/>
          </a:xfrm>
        </p:spPr>
        <p:txBody>
          <a:bodyPr>
            <a:spAutoFit/>
          </a:bodyPr>
          <a:lstStyle>
            <a:lvl1pPr>
              <a:defRPr sz="36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03E13-4B77-0547-A518-54D7AA62B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85800"/>
            <a:ext cx="965522" cy="41693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366FA1-79E6-FA42-89FD-207E14A0A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277528"/>
            <a:ext cx="6310087" cy="36958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E4BB6D-B5A4-D244-B8A4-7DFD6181AC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0100" y="0"/>
            <a:ext cx="50419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48195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65124"/>
            <a:ext cx="109728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458365"/>
            <a:ext cx="10972800" cy="4477820"/>
          </a:xfrm>
        </p:spPr>
        <p:txBody>
          <a:bodyPr/>
          <a:lstStyle>
            <a:lvl1pPr marL="463539" indent="-365751">
              <a:lnSpc>
                <a:spcPct val="100000"/>
              </a:lnSpc>
              <a:spcAft>
                <a:spcPts val="400"/>
              </a:spcAft>
              <a:buClr>
                <a:srgbClr val="777777"/>
              </a:buClr>
              <a:defRPr sz="3733"/>
            </a:lvl1pPr>
            <a:lvl2pPr marL="920728" indent="-365751">
              <a:lnSpc>
                <a:spcPct val="100000"/>
              </a:lnSpc>
              <a:spcAft>
                <a:spcPts val="400"/>
              </a:spcAft>
              <a:buClr>
                <a:srgbClr val="777777"/>
              </a:buClr>
              <a:defRPr sz="3200"/>
            </a:lvl2pPr>
            <a:lvl3pPr marL="1371566" indent="-365751">
              <a:lnSpc>
                <a:spcPct val="100000"/>
              </a:lnSpc>
              <a:spcAft>
                <a:spcPts val="400"/>
              </a:spcAft>
              <a:defRPr sz="2667"/>
            </a:lvl3pPr>
            <a:lvl4pPr indent="-365751">
              <a:lnSpc>
                <a:spcPct val="100000"/>
              </a:lnSpc>
              <a:spcAft>
                <a:spcPts val="400"/>
              </a:spcAft>
              <a:defRPr sz="2667"/>
            </a:lvl4pPr>
            <a:lvl5pPr indent="-365751">
              <a:lnSpc>
                <a:spcPct val="100000"/>
              </a:lnSpc>
              <a:spcAft>
                <a:spcPts val="400"/>
              </a:spcAft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F871E-D9E7-4A43-8DCB-4E65F4C84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449309-579A-6541-9058-CFEC3114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047869"/>
            <a:ext cx="6310087" cy="590931"/>
          </a:xfrm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026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1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0E07-E6AA-4456-AB14-424F56701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5C8AB-14B4-4AFB-A4C9-60A60CAF4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06A1-2557-4B95-AE85-46DC6CDC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C59D-0EDD-40CE-88C3-999396C9546A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EBCCB-5DD2-424B-8813-A05E985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09E7A-B44C-4BDC-A474-61EA3B1B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380C-5C38-4645-89C1-C1A496D2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2_Custom Layou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b64e9a39d0_2_98"/>
          <p:cNvSpPr txBox="1">
            <a:spLocks noGrp="1"/>
          </p:cNvSpPr>
          <p:nvPr>
            <p:ph type="title"/>
          </p:nvPr>
        </p:nvSpPr>
        <p:spPr>
          <a:xfrm>
            <a:off x="685799" y="1686597"/>
            <a:ext cx="6310087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None/>
              <a:defRPr sz="3600" b="1">
                <a:solidFill>
                  <a:srgbClr val="529DF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gb64e9a39d0_2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685800"/>
            <a:ext cx="965522" cy="41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b64e9a39d0_2_98"/>
          <p:cNvSpPr txBox="1">
            <a:spLocks noGrp="1"/>
          </p:cNvSpPr>
          <p:nvPr>
            <p:ph type="body" idx="1"/>
          </p:nvPr>
        </p:nvSpPr>
        <p:spPr>
          <a:xfrm>
            <a:off x="685800" y="2277528"/>
            <a:ext cx="6310087" cy="369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b64e9a39d0_2_98"/>
          <p:cNvSpPr>
            <a:spLocks noGrp="1"/>
          </p:cNvSpPr>
          <p:nvPr>
            <p:ph type="pic" idx="2"/>
          </p:nvPr>
        </p:nvSpPr>
        <p:spPr>
          <a:xfrm>
            <a:off x="7150100" y="0"/>
            <a:ext cx="5041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7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4_Custom Layou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b64e9a39d0_2_98"/>
          <p:cNvSpPr txBox="1">
            <a:spLocks noGrp="1"/>
          </p:cNvSpPr>
          <p:nvPr>
            <p:ph type="title"/>
          </p:nvPr>
        </p:nvSpPr>
        <p:spPr>
          <a:xfrm>
            <a:off x="685799" y="1686597"/>
            <a:ext cx="6310087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None/>
              <a:defRPr sz="3600" b="1">
                <a:solidFill>
                  <a:srgbClr val="529DF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gb64e9a39d0_2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685800"/>
            <a:ext cx="965522" cy="41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b64e9a39d0_2_98"/>
          <p:cNvSpPr txBox="1">
            <a:spLocks noGrp="1"/>
          </p:cNvSpPr>
          <p:nvPr>
            <p:ph type="body" idx="1"/>
          </p:nvPr>
        </p:nvSpPr>
        <p:spPr>
          <a:xfrm>
            <a:off x="685800" y="2277528"/>
            <a:ext cx="6310087" cy="369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b64e9a39d0_2_98"/>
          <p:cNvSpPr>
            <a:spLocks noGrp="1"/>
          </p:cNvSpPr>
          <p:nvPr>
            <p:ph type="pic" idx="2"/>
          </p:nvPr>
        </p:nvSpPr>
        <p:spPr>
          <a:xfrm>
            <a:off x="7150100" y="0"/>
            <a:ext cx="5041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63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449309-579A-6541-9058-CFEC3114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047869"/>
            <a:ext cx="6310087" cy="590931"/>
          </a:xfrm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7986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54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b64e9a39d0_2_98"/>
          <p:cNvSpPr txBox="1">
            <a:spLocks noGrp="1"/>
          </p:cNvSpPr>
          <p:nvPr>
            <p:ph type="title"/>
          </p:nvPr>
        </p:nvSpPr>
        <p:spPr>
          <a:xfrm>
            <a:off x="685799" y="1686597"/>
            <a:ext cx="6310087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alibri"/>
              <a:buNone/>
              <a:defRPr sz="3600" b="1">
                <a:solidFill>
                  <a:srgbClr val="529DF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gb64e9a39d0_2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685800"/>
            <a:ext cx="965522" cy="41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b64e9a39d0_2_98"/>
          <p:cNvSpPr txBox="1">
            <a:spLocks noGrp="1"/>
          </p:cNvSpPr>
          <p:nvPr>
            <p:ph type="body" idx="1"/>
          </p:nvPr>
        </p:nvSpPr>
        <p:spPr>
          <a:xfrm>
            <a:off x="685800" y="2277528"/>
            <a:ext cx="6310087" cy="369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b64e9a39d0_2_98"/>
          <p:cNvSpPr>
            <a:spLocks noGrp="1"/>
          </p:cNvSpPr>
          <p:nvPr>
            <p:ph type="pic" idx="2"/>
          </p:nvPr>
        </p:nvSpPr>
        <p:spPr>
          <a:xfrm>
            <a:off x="7150100" y="0"/>
            <a:ext cx="5041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89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AD7D2-3F3A-FB42-A767-5584AA15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1B411-3005-D844-A3AA-5EC420ED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07C8-A453-AC44-A501-B1BCB1E66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1CCD-51D4-3442-99B5-ABFAE71096EF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2CB-A2B0-BD4E-9D64-0E31A482D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42C4-E757-304E-A267-BE210A268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5009-0F73-BA4F-AEF2-F623E9C2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88" r:id="rId3"/>
    <p:sldLayoutId id="2147483683" r:id="rId4"/>
    <p:sldLayoutId id="21474840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11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2587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freewordcloudgenerator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clouds.com" TargetMode="External"/><Relationship Id="rId5" Type="http://schemas.openxmlformats.org/officeDocument/2006/relationships/hyperlink" Target="http://www.mentimeter.com" TargetMode="Externa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shift-result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48" y="1042990"/>
            <a:ext cx="5559683" cy="13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1455" y="2966221"/>
            <a:ext cx="8389088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4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tiv grotesk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tiv grotesk"/>
                <a:ea typeface="+mn-ea"/>
                <a:cs typeface="Calibri"/>
              </a:rPr>
              <a:t>Examples of Activities  to Build Trust &amp; Connection in Communities of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 grotesk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 grotesk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 grotesk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 grotesk"/>
              <a:ea typeface="+mn-ea"/>
              <a:cs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E62B01-5CAA-D68F-0011-76A94A333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0266" y="955734"/>
            <a:ext cx="3225265" cy="13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519931" y="1960034"/>
            <a:ext cx="3979129" cy="46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17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Together we are going to make a mixed tape. </a:t>
            </a: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sz="1700" b="1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sz="1700" b="1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1700" b="1" dirty="0">
                <a:solidFill>
                  <a:srgbClr val="FFC000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What song motivates and inspires YOU? </a:t>
            </a:r>
            <a:endParaRPr lang="en-US" sz="1700" dirty="0">
              <a:solidFill>
                <a:srgbClr val="FFC000"/>
              </a:solidFill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sz="17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17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 will join a small group with a few other people.  Prepare to: 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Introduce yourself &amp; where you’re from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Share your pump-up song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What are you excited/ nervous about for the upcoming semester?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endParaRPr lang="en-US" sz="17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17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(After you have a list of songs, you can compile a list on Spotify or Apple Music)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/>
            <a:endParaRPr dirty="0"/>
          </a:p>
        </p:txBody>
      </p:sp>
      <p:pic>
        <p:nvPicPr>
          <p:cNvPr id="137" name="Google Shape;137;gb64e9a39d0_2_510" descr="A group of people standing in the gras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8622" y="226596"/>
            <a:ext cx="6876711" cy="64048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34" name="Google Shape;134;gb64e9a39d0_2_510"/>
          <p:cNvSpPr txBox="1"/>
          <p:nvPr/>
        </p:nvSpPr>
        <p:spPr>
          <a:xfrm>
            <a:off x="519931" y="1117072"/>
            <a:ext cx="4044206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29DF7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  <a:sym typeface="Calibri"/>
              </a:rPr>
              <a:t>Mixed Tape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529DF7"/>
              </a:solidFill>
              <a:effectLst/>
              <a:uLnTx/>
              <a:uFillTx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  <a:sym typeface="Arial"/>
            </a:endParaRPr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63FEA0C-A147-69C2-095F-AEE7AC910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42570" y="658490"/>
            <a:ext cx="1064785" cy="4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F0C0-FE3E-CAA0-EFC0-23CF63D7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2627953"/>
            <a:ext cx="8932653" cy="567817"/>
          </a:xfrm>
        </p:spPr>
        <p:txBody>
          <a:bodyPr/>
          <a:lstStyle/>
          <a:p>
            <a:r>
              <a:rPr lang="en-US"/>
              <a:t>Chat/ Quick Activities (Virtual Meetings)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9D1FE-C18A-BF7F-26F5-C2F2DB8ACAB8}"/>
              </a:ext>
            </a:extLst>
          </p:cNvPr>
          <p:cNvSpPr txBox="1"/>
          <p:nvPr/>
        </p:nvSpPr>
        <p:spPr>
          <a:xfrm>
            <a:off x="872837" y="3662231"/>
            <a:ext cx="88079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ktiv Grotesk" panose="020B0504020202020204"/>
              </a:rPr>
              <a:t>Promoting the use of the chat box during virtual meetings helps those that might be more reluctant to share to speak up!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9041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hat bubble">
            <a:extLst>
              <a:ext uri="{FF2B5EF4-FFF2-40B4-BE49-F238E27FC236}">
                <a16:creationId xmlns:a16="http://schemas.microsoft.com/office/drawing/2014/main" id="{DCBBDF97-94D4-42DF-9B61-68013BA30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930" y="200758"/>
            <a:ext cx="1518323" cy="15183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32B5EF-0887-40C7-A2B5-A87510804CE4}"/>
              </a:ext>
            </a:extLst>
          </p:cNvPr>
          <p:cNvSpPr txBox="1">
            <a:spLocks/>
          </p:cNvSpPr>
          <p:nvPr/>
        </p:nvSpPr>
        <p:spPr>
          <a:xfrm>
            <a:off x="4621272" y="4672195"/>
            <a:ext cx="6204582" cy="2373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AFE72C-8B93-4E01-B3A3-18D5DDABF5E8}"/>
              </a:ext>
            </a:extLst>
          </p:cNvPr>
          <p:cNvSpPr txBox="1">
            <a:spLocks/>
          </p:cNvSpPr>
          <p:nvPr/>
        </p:nvSpPr>
        <p:spPr>
          <a:xfrm>
            <a:off x="5133349" y="5591885"/>
            <a:ext cx="5540328" cy="793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Open Sans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6042E-0BD1-4746-8332-C0BC9E37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69" y="1926198"/>
            <a:ext cx="5359951" cy="4069744"/>
          </a:xfrm>
        </p:spPr>
        <p:txBody>
          <a:bodyPr/>
          <a:lstStyle/>
          <a:p>
            <a:r>
              <a:rPr lang="en-US" sz="3200" i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Example Prompt:</a:t>
            </a:r>
            <a:br>
              <a:rPr lang="en-US" i="1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br>
              <a:rPr lang="en-US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US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Type in the chat box!</a:t>
            </a:r>
            <a:br>
              <a:rPr lang="en-US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br>
              <a:rPr lang="en-US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lang="en-US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Please share one word of appreciation for faculty &amp; staff at your university.</a:t>
            </a:r>
            <a:br>
              <a:rPr lang="en-US">
                <a:latin typeface="Open Sans"/>
              </a:rPr>
            </a:br>
            <a:endParaRPr lang="en-US">
              <a:latin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0F5A89-3D6A-61D6-1C68-087A71986C7A}"/>
              </a:ext>
            </a:extLst>
          </p:cNvPr>
          <p:cNvSpPr txBox="1">
            <a:spLocks/>
          </p:cNvSpPr>
          <p:nvPr/>
        </p:nvSpPr>
        <p:spPr>
          <a:xfrm>
            <a:off x="7384140" y="2262771"/>
            <a:ext cx="4245691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i="1">
                <a:latin typeface="Aktiv Grotesk" panose="020B0504020202020204"/>
                <a:ea typeface="Aktiv Grotesk" panose="020B0504020202020204" pitchFamily="34" charset="0"/>
                <a:cs typeface="Aktiv Grotesk" panose="020B0504020202020204" pitchFamily="34" charset="0"/>
              </a:rPr>
              <a:t>Tip: You can make this into a word cloud (see example next slide) to share at the end of the meeting, or the start of the next. </a:t>
            </a:r>
            <a:endParaRPr lang="en-US" sz="1800">
              <a:latin typeface="Aktiv Grotesk" panose="020B0504020202020204"/>
              <a:ea typeface="Open Sans"/>
              <a:cs typeface="Open Sans"/>
            </a:endParaRPr>
          </a:p>
          <a:p>
            <a:endParaRPr lang="en-US" sz="1800" i="1">
              <a:latin typeface="Aktiv Grotesk" panose="020B0504020202020204"/>
              <a:ea typeface="Open Sans"/>
              <a:cs typeface="Open Sans"/>
            </a:endParaRPr>
          </a:p>
          <a:p>
            <a:r>
              <a:rPr lang="en-US" sz="1800" i="1">
                <a:latin typeface="Aktiv Grotesk" panose="020B0504020202020204"/>
                <a:ea typeface="Aktiv Grotesk" panose="020B0504020202020204" pitchFamily="34" charset="0"/>
                <a:cs typeface="Aktiv Grotesk" panose="020B0504020202020204" pitchFamily="34" charset="0"/>
              </a:rPr>
              <a:t>There are several websites where you can build a word cloud including:</a:t>
            </a:r>
            <a:endParaRPr lang="en-US" sz="1800">
              <a:latin typeface="Aktiv Grotesk" panose="020B0504020202020204"/>
              <a:ea typeface="Open Sans"/>
              <a:cs typeface="Open Sans"/>
            </a:endParaRPr>
          </a:p>
          <a:p>
            <a:endParaRPr lang="en-US" sz="1800">
              <a:latin typeface="Aktiv Grotesk" panose="020B0504020202020204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r>
              <a:rPr lang="en-US" sz="1800" b="0">
                <a:latin typeface="Aktiv Grotesk" panose="020B0504020202020204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www.mentimeter.com</a:t>
            </a:r>
            <a:endParaRPr lang="en-US" sz="1800">
              <a:latin typeface="Aktiv Grotesk" panose="020B0504020202020204"/>
              <a:ea typeface="Open Sans"/>
              <a:cs typeface="Open Sans"/>
            </a:endParaRPr>
          </a:p>
          <a:p>
            <a:r>
              <a:rPr lang="en-US" sz="1800" b="0">
                <a:latin typeface="Aktiv Grotesk" panose="020B0504020202020204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www.wordclouds.com</a:t>
            </a:r>
            <a:endParaRPr lang="en-US" sz="1800">
              <a:latin typeface="Aktiv Grotesk" panose="020B0504020202020204"/>
              <a:ea typeface="Open Sans"/>
              <a:cs typeface="Open Sans"/>
            </a:endParaRPr>
          </a:p>
          <a:p>
            <a:r>
              <a:rPr lang="en-US" sz="1800" b="0">
                <a:latin typeface="Aktiv Grotesk" panose="020B0504020202020204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freewordcloudgenerator.com</a:t>
            </a:r>
            <a:endParaRPr lang="en-US" sz="1800">
              <a:latin typeface="Aktiv Grotesk" panose="020B0504020202020204"/>
              <a:ea typeface="Open Sans"/>
              <a:cs typeface="Open Sans"/>
            </a:endParaRPr>
          </a:p>
          <a:p>
            <a:br>
              <a:rPr lang="en-US" sz="1800">
                <a:latin typeface="Aktiv Grotesk" panose="020B0504020202020204"/>
                <a:ea typeface="Aktiv Grotesk" panose="020B0504020202020204" pitchFamily="34" charset="0"/>
                <a:cs typeface="Aktiv Grotesk" panose="020B0504020202020204" pitchFamily="34" charset="0"/>
              </a:rPr>
            </a:br>
            <a:br>
              <a:rPr lang="en-US" sz="1800">
                <a:latin typeface="Aktiv Grotesk" panose="020B0504020202020204"/>
              </a:rPr>
            </a:br>
            <a:endParaRPr lang="en-US" sz="1800">
              <a:latin typeface="Aktiv Grotesk" panose="020B0504020202020204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075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A3ED4B-C546-4099-9FE0-0C23F456AF24}"/>
              </a:ext>
            </a:extLst>
          </p:cNvPr>
          <p:cNvSpPr txBox="1">
            <a:spLocks/>
          </p:cNvSpPr>
          <p:nvPr/>
        </p:nvSpPr>
        <p:spPr>
          <a:xfrm>
            <a:off x="1853274" y="301618"/>
            <a:ext cx="8963662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5400">
              <a:solidFill>
                <a:srgbClr val="529D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7D7FF0-9CF2-486E-B5B9-1F501E218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572" y="1914899"/>
            <a:ext cx="10770741" cy="475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685800" fontAlgn="base">
              <a:spcBef>
                <a:spcPts val="0"/>
              </a:spcBef>
              <a:buClr>
                <a:srgbClr val="FFA630"/>
              </a:buClr>
              <a:buFont typeface="Arial" panose="020B0604020202020204" pitchFamily="34" charset="0"/>
              <a:buChar char="•"/>
            </a:pPr>
            <a:endParaRPr lang="en-US" sz="3200">
              <a:latin typeface="Aktiv Grotesk" panose="020B0504020202020204" pitchFamily="34" charset="0"/>
            </a:endParaRPr>
          </a:p>
          <a:p>
            <a:pPr marL="57150">
              <a:buClr>
                <a:srgbClr val="F3AD4F"/>
              </a:buClr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0D18838-6B6A-F2EA-B87F-7C3FBA7B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84" y="358121"/>
            <a:ext cx="10585449" cy="53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A57833AB-6411-8A0F-4328-52D1E0A8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853274" y="656450"/>
            <a:ext cx="1064785" cy="4563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63EC489-9188-6EF6-1532-EAA3142EBD7B}"/>
              </a:ext>
            </a:extLst>
          </p:cNvPr>
          <p:cNvSpPr txBox="1">
            <a:spLocks/>
          </p:cNvSpPr>
          <p:nvPr/>
        </p:nvSpPr>
        <p:spPr>
          <a:xfrm>
            <a:off x="503975" y="1204867"/>
            <a:ext cx="10736453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rgbClr val="529DF7"/>
                </a:solidFill>
                <a:latin typeface="Aktiv Grotesk" panose="020B0504020202020204"/>
                <a:cs typeface="Arial" panose="020B0604020202020204" pitchFamily="34" charset="0"/>
              </a:rPr>
              <a:t>Examples: Chat/ Discussion Prompts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545EFAD-BEBA-0B75-E84C-1F05F665B076}"/>
              </a:ext>
            </a:extLst>
          </p:cNvPr>
          <p:cNvSpPr txBox="1">
            <a:spLocks/>
          </p:cNvSpPr>
          <p:nvPr/>
        </p:nvSpPr>
        <p:spPr>
          <a:xfrm>
            <a:off x="401448" y="2043998"/>
            <a:ext cx="10770741" cy="475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685800" fontAlgn="base">
              <a:spcBef>
                <a:spcPts val="0"/>
              </a:spcBef>
              <a:buClr>
                <a:srgbClr val="FFA630"/>
              </a:buClr>
            </a:pPr>
            <a:r>
              <a:rPr lang="en-US" sz="3200">
                <a:latin typeface="Aktiv Grotesk" panose="020B0504020202020204" pitchFamily="34" charset="0"/>
              </a:rPr>
              <a:t>What are you most excited about for the fall term?</a:t>
            </a:r>
          </a:p>
          <a:p>
            <a:pPr marL="800100" indent="-685800" fontAlgn="base">
              <a:spcBef>
                <a:spcPts val="0"/>
              </a:spcBef>
              <a:buClr>
                <a:srgbClr val="FFA630"/>
              </a:buClr>
            </a:pPr>
            <a:r>
              <a:rPr lang="en-US" sz="320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Please share one piece of data you are most excited about!</a:t>
            </a:r>
          </a:p>
          <a:p>
            <a:pPr marL="800100" indent="-685800" fontAlgn="base">
              <a:spcBef>
                <a:spcPts val="0"/>
              </a:spcBef>
              <a:buClr>
                <a:srgbClr val="FFA630"/>
              </a:buClr>
            </a:pPr>
            <a:r>
              <a:rPr lang="en-US" sz="3200">
                <a:latin typeface="Aktiv Grotesk" panose="020B0504020202020204" pitchFamily="34" charset="0"/>
              </a:rPr>
              <a:t>What was your personal highlight of last year (or term)?</a:t>
            </a:r>
          </a:p>
          <a:p>
            <a:pPr marL="800100" indent="-685800" fontAlgn="base">
              <a:spcBef>
                <a:spcPts val="0"/>
              </a:spcBef>
              <a:buClr>
                <a:srgbClr val="FFA630"/>
              </a:buClr>
            </a:pPr>
            <a:r>
              <a:rPr lang="en-US" sz="3200">
                <a:latin typeface="Aktiv Grotesk" panose="020B0504020202020204" pitchFamily="34" charset="0"/>
              </a:rPr>
              <a:t>Your perfect day: where would you go, what would you do, what would you eat, who would you be with?</a:t>
            </a:r>
          </a:p>
          <a:p>
            <a:pPr marL="800100" indent="-685800" fontAlgn="base">
              <a:spcBef>
                <a:spcPts val="0"/>
              </a:spcBef>
              <a:buClr>
                <a:srgbClr val="FFA630"/>
              </a:buClr>
            </a:pPr>
            <a:r>
              <a:rPr lang="en-US" sz="3200">
                <a:latin typeface="Aktiv Grotesk" panose="020B0504020202020204" pitchFamily="34" charset="0"/>
              </a:rPr>
              <a:t>What was your favorite Halloween costume?</a:t>
            </a:r>
          </a:p>
          <a:p>
            <a:pPr marL="800100" indent="-685800" fontAlgn="base">
              <a:spcBef>
                <a:spcPts val="0"/>
              </a:spcBef>
              <a:buClr>
                <a:srgbClr val="FFA630"/>
              </a:buClr>
            </a:pPr>
            <a:r>
              <a:rPr lang="en-US" sz="3200">
                <a:latin typeface="Aktiv Grotesk" panose="020B0504020202020204" pitchFamily="34" charset="0"/>
              </a:rPr>
              <a:t>What was your first job?</a:t>
            </a:r>
          </a:p>
          <a:p>
            <a:pPr marL="57150">
              <a:buClr>
                <a:srgbClr val="F3AD4F"/>
              </a:buClr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11" name="Picture Placeholder 5" descr="Chat bubble">
            <a:extLst>
              <a:ext uri="{FF2B5EF4-FFF2-40B4-BE49-F238E27FC236}">
                <a16:creationId xmlns:a16="http://schemas.microsoft.com/office/drawing/2014/main" id="{B6DB0403-8CC1-3AFF-6BF4-A1AA207E1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241" r="13241"/>
          <a:stretch/>
        </p:blipFill>
        <p:spPr>
          <a:xfrm>
            <a:off x="9338701" y="-60851"/>
            <a:ext cx="1595771" cy="21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7D7FF0-9CF2-486E-B5B9-1F501E218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572" y="1761893"/>
            <a:ext cx="10770741" cy="4906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buClr>
                <a:srgbClr val="F3AD4F"/>
              </a:buClr>
            </a:pPr>
            <a:r>
              <a:rPr lang="en-US" sz="2400" dirty="0">
                <a:effectLst/>
                <a:latin typeface="Aktiv Grotesk"/>
                <a:ea typeface="Calibri" panose="020F0502020204030204" pitchFamily="34" charset="0"/>
                <a:cs typeface="Times New Roman"/>
              </a:rPr>
              <a:t>Building a thriving Community of Practice requires building trust to collaborate </a:t>
            </a:r>
            <a:r>
              <a:rPr lang="en-US" sz="2400" dirty="0">
                <a:latin typeface="Aktiv Grotesk"/>
                <a:ea typeface="Calibri" panose="020F0502020204030204" pitchFamily="34" charset="0"/>
                <a:cs typeface="Times New Roman"/>
              </a:rPr>
              <a:t>in vulnerable ways – from sharing data and strategies, to openly exploring “failures” and what doesn’t work, to expanding points of view to look at systems from multiple perspectives.</a:t>
            </a:r>
          </a:p>
          <a:p>
            <a:pPr marL="57150">
              <a:buClr>
                <a:srgbClr val="F3AD4F"/>
              </a:buClr>
            </a:pPr>
            <a:endParaRPr lang="en-US" sz="2400" dirty="0">
              <a:latin typeface="Aktiv Grotes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buClr>
                <a:srgbClr val="F3AD4F"/>
              </a:buClr>
            </a:pPr>
            <a:r>
              <a:rPr lang="en-US" sz="2400" dirty="0">
                <a:effectLst/>
                <a:latin typeface="Aktiv Grotesk"/>
                <a:ea typeface="Calibri" panose="020F0502020204030204" pitchFamily="34" charset="0"/>
                <a:cs typeface="Times New Roman"/>
                <a:hlinkClick r:id="rId4"/>
              </a:rPr>
              <a:t>Shift</a:t>
            </a:r>
            <a:r>
              <a:rPr lang="en-US" sz="2400" dirty="0">
                <a:effectLst/>
                <a:latin typeface="Aktiv Grotesk"/>
                <a:ea typeface="Calibri" panose="020F0502020204030204" pitchFamily="34" charset="0"/>
                <a:cs typeface="Times New Roman"/>
              </a:rPr>
              <a:t> - SEP Learning Partner – </a:t>
            </a:r>
            <a:r>
              <a:rPr lang="en-US" sz="2400" dirty="0">
                <a:latin typeface="Aktiv Grotesk"/>
                <a:ea typeface="Calibri" panose="020F0502020204030204" pitchFamily="34" charset="0"/>
                <a:cs typeface="Times New Roman"/>
              </a:rPr>
              <a:t>designed and facilitated Student Experience Project (SEP) events and learning structures. Here we share </a:t>
            </a:r>
            <a:r>
              <a:rPr lang="en-US" sz="2400" dirty="0">
                <a:effectLst/>
                <a:latin typeface="Aktiv Grotesk"/>
                <a:ea typeface="Calibri" panose="020F0502020204030204" pitchFamily="34" charset="0"/>
                <a:cs typeface="Times New Roman"/>
              </a:rPr>
              <a:t>examples of our favorite activities to build connection and trust in a community. These activities span group activities, small group activities and simple chat prompts. While these may seem small, doing these consistently at the start of </a:t>
            </a:r>
            <a:r>
              <a:rPr lang="en-US" sz="2400" dirty="0">
                <a:latin typeface="Aktiv Grotesk"/>
                <a:ea typeface="Calibri" panose="020F0502020204030204" pitchFamily="34" charset="0"/>
                <a:cs typeface="Times New Roman"/>
              </a:rPr>
              <a:t>Community of Practice </a:t>
            </a:r>
            <a:r>
              <a:rPr lang="en-US" sz="2400" dirty="0">
                <a:effectLst/>
                <a:latin typeface="Aktiv Grotesk"/>
                <a:ea typeface="Calibri" panose="020F0502020204030204" pitchFamily="34" charset="0"/>
                <a:cs typeface="Times New Roman"/>
              </a:rPr>
              <a:t>meetings builds empathy and trust over time.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6C09CE48-A1B8-4A27-A974-7875EA5E2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716679" y="280774"/>
            <a:ext cx="2397799" cy="1027628"/>
          </a:xfrm>
          <a:prstGeom prst="rect">
            <a:avLst/>
          </a:prstGeom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BAE9F1D-0707-BA3F-C870-E5E01FD04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99" y="280774"/>
            <a:ext cx="355705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675524" y="1303625"/>
            <a:ext cx="3486071" cy="532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b64e9a39d0_2_510"/>
          <p:cNvSpPr/>
          <p:nvPr/>
        </p:nvSpPr>
        <p:spPr>
          <a:xfrm>
            <a:off x="-71919" y="-1"/>
            <a:ext cx="12263919" cy="6858000"/>
          </a:xfrm>
          <a:prstGeom prst="rect">
            <a:avLst/>
          </a:prstGeom>
          <a:solidFill>
            <a:srgbClr val="5B9BD5"/>
          </a:solidFill>
          <a:ln w="12700" cap="flat" cmpd="sng">
            <a:solidFill>
              <a:srgbClr val="A7BF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b64e9a39d0_2_510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254" y="1569028"/>
            <a:ext cx="7690898" cy="48113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8CA708-9292-4B41-A5EC-9E6383D16B75}"/>
              </a:ext>
            </a:extLst>
          </p:cNvPr>
          <p:cNvSpPr txBox="1"/>
          <p:nvPr/>
        </p:nvSpPr>
        <p:spPr>
          <a:xfrm>
            <a:off x="1178399" y="328647"/>
            <a:ext cx="92679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ktiv Grotesk"/>
              </a:rPr>
              <a:t>Using Google Jamboard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583CC-9C17-54D1-16B9-FEFD81E19327}"/>
              </a:ext>
            </a:extLst>
          </p:cNvPr>
          <p:cNvSpPr txBox="1"/>
          <p:nvPr/>
        </p:nvSpPr>
        <p:spPr>
          <a:xfrm>
            <a:off x="185997" y="1946069"/>
            <a:ext cx="397559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ktiv Grotesk" panose="020B0504020202020204"/>
              </a:rPr>
              <a:t>If using these activities virtually, Google </a:t>
            </a:r>
            <a:r>
              <a:rPr lang="en-US" sz="2400" dirty="0" err="1">
                <a:solidFill>
                  <a:schemeClr val="bg1"/>
                </a:solidFill>
                <a:latin typeface="Aktiv Grotesk" panose="020B0504020202020204"/>
              </a:rPr>
              <a:t>Jamboard</a:t>
            </a:r>
            <a:endParaRPr lang="en-US" sz="2400" dirty="0">
              <a:solidFill>
                <a:schemeClr val="bg1"/>
              </a:solidFill>
              <a:latin typeface="Aktiv Grotesk" panose="020B050402020202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Aktiv Grotesk" panose="020B0504020202020204"/>
              </a:rPr>
              <a:t>(jamboard.google.com) creates an easy way to share across a community.</a:t>
            </a:r>
          </a:p>
          <a:p>
            <a:endParaRPr lang="en-US" sz="2400" dirty="0">
              <a:solidFill>
                <a:schemeClr val="bg1"/>
              </a:solidFill>
              <a:latin typeface="Aktiv Grotesk" panose="020B050402020202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087468-7050-7EEF-01AD-B4EF32A3AB68}"/>
              </a:ext>
            </a:extLst>
          </p:cNvPr>
          <p:cNvSpPr/>
          <p:nvPr/>
        </p:nvSpPr>
        <p:spPr>
          <a:xfrm>
            <a:off x="4046140" y="3729647"/>
            <a:ext cx="604982" cy="399585"/>
          </a:xfrm>
          <a:prstGeom prst="ellipse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F0C0-FE3E-CAA0-EFC0-23CF63D7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047869"/>
            <a:ext cx="8932653" cy="590931"/>
          </a:xfrm>
        </p:spPr>
        <p:txBody>
          <a:bodyPr/>
          <a:lstStyle/>
          <a:p>
            <a:r>
              <a:rPr lang="en-US">
                <a:latin typeface="Aktiv Grotesk"/>
              </a:rPr>
              <a:t>Group Activities</a:t>
            </a:r>
          </a:p>
        </p:txBody>
      </p:sp>
    </p:spTree>
    <p:extLst>
      <p:ext uri="{BB962C8B-B14F-4D97-AF65-F5344CB8AC3E}">
        <p14:creationId xmlns:p14="http://schemas.microsoft.com/office/powerpoint/2010/main" val="150722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582282" y="1616926"/>
            <a:ext cx="4091318" cy="49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i="1" dirty="0">
                <a:solidFill>
                  <a:srgbClr val="FFC000"/>
                </a:solidFill>
                <a:latin typeface="Aktiv Grotesk" panose="020B0504020202020204"/>
              </a:rPr>
              <a:t>(Example prompt)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FFC000"/>
                </a:solidFill>
                <a:latin typeface="Aktiv Grotesk" panose="020B0504020202020204"/>
              </a:rPr>
              <a:t>What was a major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FFC000"/>
                </a:solidFill>
                <a:latin typeface="Aktiv Grotesk" panose="020B0504020202020204"/>
              </a:rPr>
              <a:t>A-HA or takeaway that you had from our meeting?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endParaRPr lang="en-US" sz="2800" b="1" dirty="0">
              <a:solidFill>
                <a:srgbClr val="00B0F0"/>
              </a:solidFill>
              <a:latin typeface="Aktiv Grotesk" panose="020B050402020202020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u="sng" dirty="0">
                <a:solidFill>
                  <a:srgbClr val="00B0F0"/>
                </a:solidFill>
                <a:latin typeface="Aktiv Grotesk" panose="020B0504020202020204"/>
              </a:rPr>
              <a:t>1 – 2 – 4 - All:</a:t>
            </a:r>
            <a:endParaRPr lang="en-US" sz="2800" b="1" u="sng" dirty="0">
              <a:solidFill>
                <a:srgbClr val="FFC000"/>
              </a:solidFill>
              <a:latin typeface="Aktiv Grotesk" panose="020B05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u="sng" dirty="0">
                <a:solidFill>
                  <a:srgbClr val="00B0F0"/>
                </a:solidFill>
                <a:latin typeface="Aktiv Grotesk" panose="020B0504020202020204"/>
              </a:rPr>
              <a:t>1</a:t>
            </a:r>
            <a:r>
              <a:rPr lang="en-US" sz="2800" b="1" dirty="0">
                <a:solidFill>
                  <a:srgbClr val="00B0F0"/>
                </a:solidFill>
                <a:latin typeface="Aktiv Grotesk" panose="020B0504020202020204"/>
              </a:rPr>
              <a:t> Write your response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u="sng" dirty="0">
                <a:solidFill>
                  <a:srgbClr val="00B0F0"/>
                </a:solidFill>
                <a:latin typeface="Aktiv Grotesk" panose="020B0504020202020204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Aktiv Grotesk" panose="020B0504020202020204"/>
              </a:rPr>
              <a:t> Connect in pairs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u="sng" dirty="0">
                <a:solidFill>
                  <a:srgbClr val="00B0F0"/>
                </a:solidFill>
                <a:latin typeface="Aktiv Grotesk" panose="020B0504020202020204"/>
              </a:rPr>
              <a:t>3</a:t>
            </a:r>
            <a:r>
              <a:rPr lang="en-US" sz="2800" b="1" dirty="0">
                <a:solidFill>
                  <a:srgbClr val="00B0F0"/>
                </a:solidFill>
                <a:latin typeface="Aktiv Grotesk" panose="020B0504020202020204"/>
              </a:rPr>
              <a:t> Share in a group of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800" b="1" u="sng" dirty="0">
                <a:solidFill>
                  <a:srgbClr val="00B0F0"/>
                </a:solidFill>
                <a:latin typeface="Aktiv Grotesk" panose="020B0504020202020204"/>
              </a:rPr>
              <a:t>4</a:t>
            </a:r>
            <a:r>
              <a:rPr lang="en-US" sz="2800" b="1" dirty="0">
                <a:solidFill>
                  <a:srgbClr val="00B0F0"/>
                </a:solidFill>
                <a:latin typeface="Aktiv Grotesk" panose="020B0504020202020204"/>
              </a:rPr>
              <a:t> Share themes with whole group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D4F"/>
              </a:buClr>
              <a:buSzPts val="1800"/>
              <a:buNone/>
            </a:pPr>
            <a:endParaRPr lang="en-US" sz="2800" dirty="0">
              <a:solidFill>
                <a:srgbClr val="224433"/>
              </a:solidFill>
              <a:latin typeface="Aktiv Grotesk" panose="020B0504020202020204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2800" dirty="0">
              <a:latin typeface="Aktiv Grotesk" panose="020B0504020202020204"/>
            </a:endParaRPr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b64e9a39d0_2_510" descr="A group of people standing in the gras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8617" y="226594"/>
            <a:ext cx="6876710" cy="64048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C5C24198-6296-F0BF-41CB-4D29ABBB3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081236" y="669073"/>
            <a:ext cx="1064785" cy="456336"/>
          </a:xfrm>
          <a:prstGeom prst="rect">
            <a:avLst/>
          </a:prstGeom>
        </p:spPr>
      </p:pic>
      <p:sp>
        <p:nvSpPr>
          <p:cNvPr id="6" name="Google Shape;134;gb64e9a39d0_2_510">
            <a:extLst>
              <a:ext uri="{FF2B5EF4-FFF2-40B4-BE49-F238E27FC236}">
                <a16:creationId xmlns:a16="http://schemas.microsoft.com/office/drawing/2014/main" id="{71EA3C92-2370-48B9-7AFA-D5B04B4E7F6B}"/>
              </a:ext>
            </a:extLst>
          </p:cNvPr>
          <p:cNvSpPr txBox="1"/>
          <p:nvPr/>
        </p:nvSpPr>
        <p:spPr>
          <a:xfrm>
            <a:off x="582282" y="1307356"/>
            <a:ext cx="3395547" cy="3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1800"/>
            </a:pPr>
            <a:r>
              <a:rPr lang="en-US" sz="2800" b="1">
                <a:solidFill>
                  <a:srgbClr val="00B0F0"/>
                </a:solidFill>
                <a:latin typeface="Aktiv Grotesk" panose="020B0504020202020204"/>
                <a:cs typeface="Calibri"/>
                <a:sym typeface="Calibri"/>
              </a:rPr>
              <a:t>Discussion</a:t>
            </a:r>
            <a:r>
              <a:rPr lang="en-US" sz="2400" b="1" i="0" u="none" strike="noStrike" cap="none">
                <a:solidFill>
                  <a:srgbClr val="529DF7"/>
                </a:solidFill>
                <a:latin typeface="Aktiv Grotesk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B0F0"/>
                </a:solidFill>
                <a:latin typeface="Aktiv Grotesk" panose="020B0504020202020204"/>
                <a:cs typeface="Calibri"/>
                <a:sym typeface="Calibri"/>
              </a:rPr>
              <a:t>Prompt</a:t>
            </a:r>
            <a:endParaRPr lang="en-US" sz="2800" b="1">
              <a:solidFill>
                <a:srgbClr val="00B0F0"/>
              </a:solidFill>
              <a:latin typeface="Aktiv Grotesk" panose="020B050402020202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76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550532" y="1616926"/>
            <a:ext cx="3792088" cy="487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 i="1">
                <a:solidFill>
                  <a:srgbClr val="FFC000"/>
                </a:solidFill>
                <a:latin typeface="Aktiv Grotesk" panose="020B0504020202020204"/>
              </a:rPr>
              <a:t>(Example prompt)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>
                <a:solidFill>
                  <a:srgbClr val="FFC000"/>
                </a:solidFill>
                <a:latin typeface="Aktiv Grotesk" panose="020B0504020202020204"/>
                <a:sym typeface="Arial"/>
              </a:rPr>
              <a:t>Why is student voice so vital to real change - especially when it comes to making campus experience equitable?</a:t>
            </a:r>
            <a:endParaRPr lang="en-US" sz="2400" b="1">
              <a:solidFill>
                <a:srgbClr val="FFC000"/>
              </a:solidFill>
              <a:latin typeface="Aktiv Grotesk" panose="020B05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</a:pPr>
            <a:endParaRPr lang="en-US" sz="2400" b="1">
              <a:solidFill>
                <a:srgbClr val="FFC000"/>
              </a:solidFill>
              <a:latin typeface="Aktiv Grotesk" panose="020B050402020202020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 u="sng">
                <a:solidFill>
                  <a:srgbClr val="00B0F0"/>
                </a:solidFill>
                <a:latin typeface="Aktiv Grotesk" panose="020B0504020202020204"/>
              </a:rPr>
              <a:t>1 – 2 – 4 - All:</a:t>
            </a:r>
            <a:endParaRPr lang="en-US" sz="2400" b="1" u="sng">
              <a:solidFill>
                <a:srgbClr val="FFC000"/>
              </a:solidFill>
              <a:latin typeface="Aktiv Grotesk" panose="020B05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 u="sng">
                <a:solidFill>
                  <a:srgbClr val="00B0F0"/>
                </a:solidFill>
                <a:latin typeface="Aktiv Grotesk" panose="020B0504020202020204"/>
              </a:rPr>
              <a:t>1</a:t>
            </a:r>
            <a:r>
              <a:rPr lang="en-US" sz="2400" b="1">
                <a:solidFill>
                  <a:srgbClr val="00B0F0"/>
                </a:solidFill>
                <a:latin typeface="Aktiv Grotesk" panose="020B0504020202020204"/>
              </a:rPr>
              <a:t> Write your response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 u="sng">
                <a:solidFill>
                  <a:srgbClr val="00B0F0"/>
                </a:solidFill>
                <a:latin typeface="Aktiv Grotesk" panose="020B0504020202020204"/>
              </a:rPr>
              <a:t>2</a:t>
            </a:r>
            <a:r>
              <a:rPr lang="en-US" sz="2400" b="1">
                <a:solidFill>
                  <a:srgbClr val="00B0F0"/>
                </a:solidFill>
                <a:latin typeface="Aktiv Grotesk" panose="020B0504020202020204"/>
              </a:rPr>
              <a:t> Connect in pairs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 u="sng">
                <a:solidFill>
                  <a:srgbClr val="00B0F0"/>
                </a:solidFill>
                <a:latin typeface="Aktiv Grotesk" panose="020B0504020202020204"/>
              </a:rPr>
              <a:t>3</a:t>
            </a:r>
            <a:r>
              <a:rPr lang="en-US" sz="2400" b="1">
                <a:solidFill>
                  <a:srgbClr val="00B0F0"/>
                </a:solidFill>
                <a:latin typeface="Aktiv Grotesk" panose="020B0504020202020204"/>
              </a:rPr>
              <a:t> Share in a group of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en-US" sz="2400" b="1" u="sng">
                <a:solidFill>
                  <a:srgbClr val="00B0F0"/>
                </a:solidFill>
                <a:latin typeface="Aktiv Grotesk" panose="020B0504020202020204"/>
              </a:rPr>
              <a:t>4</a:t>
            </a:r>
            <a:r>
              <a:rPr lang="en-US" sz="2400" b="1">
                <a:solidFill>
                  <a:srgbClr val="00B0F0"/>
                </a:solidFill>
                <a:latin typeface="Aktiv Grotesk" panose="020B0504020202020204"/>
              </a:rPr>
              <a:t> Share themes with whole group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D4F"/>
              </a:buClr>
              <a:buSzPts val="1800"/>
              <a:buNone/>
            </a:pPr>
            <a:endParaRPr lang="en-US" sz="2800">
              <a:solidFill>
                <a:srgbClr val="224433"/>
              </a:solidFill>
              <a:latin typeface="Aktiv Grotesk" panose="020B0504020202020204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2800">
              <a:latin typeface="Aktiv Grotesk" panose="020B0504020202020204"/>
            </a:endParaRPr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b64e9a39d0_2_510" descr="A picture containing text, person, indoor, compute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/>
          <a:stretch/>
        </p:blipFill>
        <p:spPr>
          <a:xfrm>
            <a:off x="5058617" y="285707"/>
            <a:ext cx="6876710" cy="628658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B83148-BA5F-7B5E-3282-9CCA83F2BB3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Arial"/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1E682808-EDA6-E456-18FC-7C0AE85FC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84903" y="711406"/>
            <a:ext cx="1064785" cy="456336"/>
          </a:xfrm>
          <a:prstGeom prst="rect">
            <a:avLst/>
          </a:prstGeom>
        </p:spPr>
      </p:pic>
      <p:sp>
        <p:nvSpPr>
          <p:cNvPr id="10" name="Google Shape;134;gb64e9a39d0_2_510">
            <a:extLst>
              <a:ext uri="{FF2B5EF4-FFF2-40B4-BE49-F238E27FC236}">
                <a16:creationId xmlns:a16="http://schemas.microsoft.com/office/drawing/2014/main" id="{F9D0D623-AEA7-0DF7-E7BF-AAF200C189B6}"/>
              </a:ext>
            </a:extLst>
          </p:cNvPr>
          <p:cNvSpPr txBox="1"/>
          <p:nvPr/>
        </p:nvSpPr>
        <p:spPr>
          <a:xfrm>
            <a:off x="582282" y="1307356"/>
            <a:ext cx="3395547" cy="3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1800"/>
            </a:pPr>
            <a:r>
              <a:rPr lang="en-US" sz="2800" b="1">
                <a:solidFill>
                  <a:srgbClr val="00B0F0"/>
                </a:solidFill>
                <a:latin typeface="Aktiv Grotesk" panose="020B0504020202020204"/>
                <a:cs typeface="Calibri"/>
                <a:sym typeface="Calibri"/>
              </a:rPr>
              <a:t>Discussion</a:t>
            </a:r>
            <a:r>
              <a:rPr lang="en-US" sz="2400" b="1" i="0" u="none" strike="noStrike" cap="none">
                <a:solidFill>
                  <a:srgbClr val="529DF7"/>
                </a:solidFill>
                <a:latin typeface="Aktiv Grotesk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B0F0"/>
                </a:solidFill>
                <a:latin typeface="Aktiv Grotesk" panose="020B0504020202020204"/>
                <a:cs typeface="Calibri"/>
                <a:sym typeface="Calibri"/>
              </a:rPr>
              <a:t>Prompt</a:t>
            </a:r>
            <a:endParaRPr lang="en-US" sz="2800" b="1">
              <a:solidFill>
                <a:srgbClr val="00B0F0"/>
              </a:solidFill>
              <a:latin typeface="Aktiv Grotesk" panose="020B050402020202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9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602166" y="1839951"/>
            <a:ext cx="5646235" cy="479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D4F"/>
              </a:buClr>
              <a:buSzPts val="1800"/>
            </a:pPr>
            <a:r>
              <a:rPr lang="en-US" sz="24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Use post-its to share at least one anonymous fun fact about yourself (that you’re comfortable sharing with others).</a:t>
            </a:r>
            <a:r>
              <a:rPr lang="en-US" dirty="0">
                <a:ea typeface="Aktiv Grotesk" panose="020B0504020202020204" pitchFamily="34" charset="0"/>
              </a:rPr>
              <a:t> </a:t>
            </a:r>
            <a:r>
              <a:rPr lang="en-US" sz="2400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 will join a small group with a few other people to:</a:t>
            </a:r>
            <a:endParaRPr lang="en-US" sz="2400" b="1" dirty="0">
              <a:solidFill>
                <a:schemeClr val="accent4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sz="2400" b="1" dirty="0">
              <a:solidFill>
                <a:schemeClr val="accent4"/>
              </a:solidFill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2400" b="1" dirty="0">
                <a:solidFill>
                  <a:schemeClr val="accent4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Introduce yourselves (if there is someone you don’t know!)</a:t>
            </a: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sz="2400" b="1" dirty="0">
              <a:solidFill>
                <a:schemeClr val="accent4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2400" b="1" dirty="0">
                <a:solidFill>
                  <a:schemeClr val="accent4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Try to guess each other’s fun fact 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4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2400" b="1" dirty="0">
                <a:solidFill>
                  <a:schemeClr val="accent4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Share: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What surprises you?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What do you have in common? </a:t>
            </a:r>
            <a:endParaRPr lang="en-US" dirty="0">
              <a:solidFill>
                <a:srgbClr val="2244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FD96AA36-2F73-ADBD-88CF-67EFE983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57" y="2029521"/>
            <a:ext cx="5044044" cy="3366274"/>
          </a:xfrm>
          <a:prstGeom prst="rect">
            <a:avLst/>
          </a:prstGeo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A57833AB-6411-8A0F-4328-52D1E0A80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53153" y="679656"/>
            <a:ext cx="1064785" cy="456336"/>
          </a:xfrm>
          <a:prstGeom prst="rect">
            <a:avLst/>
          </a:prstGeom>
        </p:spPr>
      </p:pic>
      <p:sp>
        <p:nvSpPr>
          <p:cNvPr id="8" name="Google Shape;134;gb64e9a39d0_2_510">
            <a:extLst>
              <a:ext uri="{FF2B5EF4-FFF2-40B4-BE49-F238E27FC236}">
                <a16:creationId xmlns:a16="http://schemas.microsoft.com/office/drawing/2014/main" id="{0B209534-D885-4786-31E1-5A066D64621B}"/>
              </a:ext>
            </a:extLst>
          </p:cNvPr>
          <p:cNvSpPr txBox="1"/>
          <p:nvPr/>
        </p:nvSpPr>
        <p:spPr>
          <a:xfrm>
            <a:off x="602166" y="1450274"/>
            <a:ext cx="3395547" cy="3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1800"/>
            </a:pPr>
            <a:r>
              <a:rPr lang="en-US" sz="2400" b="1" i="0" u="none" strike="noStrike" cap="none">
                <a:solidFill>
                  <a:srgbClr val="529DF7"/>
                </a:solidFill>
                <a:latin typeface="Aktiv Grotesk"/>
                <a:ea typeface="Calibri"/>
                <a:cs typeface="Calibri"/>
                <a:sym typeface="Calibri"/>
              </a:rPr>
              <a:t>Community Fun Facts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685799" y="1884556"/>
            <a:ext cx="3486071" cy="497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2400" dirty="0">
                <a:latin typeface="Overpass"/>
              </a:rPr>
              <a:t>In a world that seems to be focused on our differences, let’s think about some things we have in common. </a:t>
            </a:r>
            <a:endParaRPr lang="en-US" sz="2400" dirty="0">
              <a:latin typeface="Overpass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D4F"/>
              </a:buClr>
              <a:buSzPts val="1800"/>
              <a:buNone/>
            </a:pPr>
            <a:endParaRPr lang="en-US" sz="2400" dirty="0">
              <a:solidFill>
                <a:srgbClr val="224433"/>
              </a:solidFill>
              <a:latin typeface="Overpass" pitchFamily="2" charset="77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sz="2400" b="1" dirty="0">
                <a:solidFill>
                  <a:schemeClr val="accent4"/>
                </a:solidFill>
                <a:latin typeface="Overpass"/>
              </a:rPr>
              <a:t>Identify 3 things you have in common with others in your group. </a:t>
            </a:r>
            <a:endParaRPr lang="en-US" sz="2400" dirty="0">
              <a:solidFill>
                <a:srgbClr val="4D4F53"/>
              </a:solidFill>
              <a:latin typeface="Overpass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D4F"/>
              </a:buClr>
              <a:buSzPts val="1800"/>
              <a:buNone/>
            </a:pPr>
            <a:endParaRPr dirty="0">
              <a:solidFill>
                <a:srgbClr val="2244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</p:txBody>
      </p:sp>
      <p:sp>
        <p:nvSpPr>
          <p:cNvPr id="134" name="Google Shape;134;gb64e9a39d0_2_510"/>
          <p:cNvSpPr txBox="1"/>
          <p:nvPr/>
        </p:nvSpPr>
        <p:spPr>
          <a:xfrm>
            <a:off x="685799" y="1369254"/>
            <a:ext cx="3395547" cy="30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accent5"/>
              </a:buClr>
              <a:buSzPts val="1800"/>
            </a:pPr>
            <a:r>
              <a:rPr lang="en-US" sz="2400" b="1" i="0" u="none" strike="noStrike" cap="none">
                <a:solidFill>
                  <a:srgbClr val="529DF7"/>
                </a:solidFill>
                <a:latin typeface="Aktiv Grotesk"/>
                <a:ea typeface="Calibri"/>
                <a:cs typeface="Calibri"/>
                <a:sym typeface="Calibri"/>
              </a:rPr>
              <a:t>3 Things in 3 Minutes!</a:t>
            </a:r>
            <a:endParaRPr lang="en-US"/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b64e9a39d0_2_510" descr="A group of people standing in the gras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8617" y="226594"/>
            <a:ext cx="6876710" cy="64048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755780E9-9CF7-4536-A5EA-25178DDF5937}"/>
              </a:ext>
            </a:extLst>
          </p:cNvPr>
          <p:cNvSpPr/>
          <p:nvPr/>
        </p:nvSpPr>
        <p:spPr>
          <a:xfrm>
            <a:off x="685799" y="5284998"/>
            <a:ext cx="3175539" cy="124177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Share in a </a:t>
            </a:r>
            <a:r>
              <a:rPr lang="en-US" dirty="0" err="1"/>
              <a:t>Jamboard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What 3 things did your breakout find in common? 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8CCA42C-6EDF-382B-7CD0-F670BC608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42569" y="626740"/>
            <a:ext cx="1064785" cy="4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7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4e9a39d0_2_510"/>
          <p:cNvSpPr txBox="1">
            <a:spLocks noGrp="1"/>
          </p:cNvSpPr>
          <p:nvPr>
            <p:ph type="body" idx="1"/>
          </p:nvPr>
        </p:nvSpPr>
        <p:spPr>
          <a:xfrm>
            <a:off x="371764" y="1715270"/>
            <a:ext cx="3979129" cy="489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b="1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Write a six-word story about why you’re here today. </a:t>
            </a: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An example six-word story:</a:t>
            </a: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b="1" dirty="0">
              <a:solidFill>
                <a:srgbClr val="FFC000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Learn faster together, transforming student experience</a:t>
            </a: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b="1" dirty="0">
              <a:solidFill>
                <a:srgbClr val="FFC000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You will join a small group with a few other people.  Prepare to: 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introduce yourself &amp; where you’re from 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share your six-word story</a:t>
            </a:r>
          </a:p>
          <a:p>
            <a:pPr marL="285750" indent="-285750">
              <a:spcBef>
                <a:spcPts val="0"/>
              </a:spcBef>
              <a:buClr>
                <a:srgbClr val="F3AD4F"/>
              </a:buClr>
              <a:buFont typeface="Arial" panose="020B0604020202020204" pitchFamily="34" charset="0"/>
              <a:buChar char="•"/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3AD4F"/>
              </a:buClr>
            </a:pPr>
            <a:endParaRPr lang="en-US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/>
            <a:endParaRPr dirty="0"/>
          </a:p>
        </p:txBody>
      </p:sp>
      <p:pic>
        <p:nvPicPr>
          <p:cNvPr id="137" name="Google Shape;137;gb64e9a39d0_2_5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/>
          <a:stretch/>
        </p:blipFill>
        <p:spPr>
          <a:xfrm>
            <a:off x="5058622" y="285709"/>
            <a:ext cx="6876711" cy="628658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34" name="Google Shape;134;gb64e9a39d0_2_510"/>
          <p:cNvSpPr txBox="1"/>
          <p:nvPr/>
        </p:nvSpPr>
        <p:spPr>
          <a:xfrm>
            <a:off x="375031" y="1021822"/>
            <a:ext cx="4411355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8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29DF7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sym typeface="Calibri"/>
              </a:rPr>
              <a:t>Your six-word story!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529DF7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  <a:sym typeface="Arial"/>
            </a:endParaRPr>
          </a:p>
        </p:txBody>
      </p:sp>
      <p:sp>
        <p:nvSpPr>
          <p:cNvPr id="135" name="Google Shape;135;gb64e9a39d0_2_510" descr="data:image/jpg;base64,%20/9j/4AAQSkZJRgABAQEAYABgAAD/2wBDAAUDBAQEAwUEBAQFBQUGBwwIBwcHBw8LCwkMEQ8SEhEPERETFhwXExQaFRERGCEYGh0dHx8fExciJCIeJBweHx7/2wBDAQUFBQcGBw4ICA4eFBEUHh4eHh4eHh4eHh4eHh4eHh4eHh4eHh4eHh4eHh4eHh4eHh4eHh4eHh4eHh4eHh4eHh7/wAARCAJ3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XXrOLbtA5FeYePV+z2jN7V67r0fls2a8m+Ivz2sm3rzWdT4jaHwHmUF/NHqERDEYYV794Au/NtEZj1FfPNtaSGfe+eteu/DzVh5EcIPK9aia6lwep6c6brj5BW5pQkjxnOKy9MHnKr46109nbZC4oSuErXLrXDx23HPFeS+PbuV9YXJIAr1yeA+Rj2rzPx7ppkmV0GGDVo43Rk3Yy9IfzMb+lbhto1j3AVlaVatEq7q6KytWkbnpjpSjC5TqWRz15bb2ztFa2l2p8sHvWpPpqlT8tP08LECjgVpyK2pmpXehmalE2wEdRWaUlJ710l3HG7cdKj+yqycL+NcvJeWh08zSMJJWiT5hjFaml3Pmr1ovNMZoTkdaqabBLDL5ODnPWiVO0hKo2jSv4Vmj+lFlGsKEECr/ANjkZOnFZtxvjlMf8PSqa7ApK42STzJPboK0rFPk6YIrJjUxzDPINaMU/l96qmtQqPQtTrvYAmiGNFlDD8aqfat8vUYps95+7O1hmunnSRy8jbH6veEH5T0rM02Fp7tpWzk1XaVp7naGyM8mt+zWOGMNkbsVhBc0uZm83aKiSXEbRxgbuMVmTSDd6mjWr4qm1W+Y1RtTIwyxJNKTVxwTsXGnRRgjFaWk3Ac+tc7dqxk5Y49Ks6Zd+QdopwkKcTrppAI/euc1W6T5lY1PcagzRcZziua1SZiST1q5TIjC5ft50HNaEVyBjmuUtZ3HVSa04PMdetOM9AlHU2Li9wMB6qPdF+Q1RrZ/LubJoMaqOlNyZKihJbnjaCTSx3LIMnPtUaxruzipHUZpJsGkLJfSNx3pFkkcdcVAYyWqdYz60uZgoksDHOCeauwovVuaobWGMVJHLJjkcUncpNF8rEp4qJ5FU8cVXd2PTNJ8zLzmk2Uokskr460xHaQ/P2qGUsopqy7SCaymjaJd27uB0qldtj5ateZmMbaq3i7l3Y5oT0CxTRsE1ZidlwRVJZlDkGrSNkZHSlJlJGzbhjGD7VT1KPC7h1p1tdNtCHjAp00T3CHANRFtMc0mjMUNnOasBsYrMuGnjmZDkYNSRTOANx4rdMxaNBpOKcjLtyaz3nPUVLE+RmqJsWZJFAzVT7Q3mcZxSSEscDmhI2Xtk07MV0WVkLDniq11Hu5AqZVf+6aeIZG7cU+VslyMg74yfmIFMMjjnfitaaxLdaoXFnt65qJxaNIu5UfVfLXa2RiqVxrkK/dfmpL+3VVNcvqcOCWXjms0y3E2p/ED7MKc+1Uv7WlbPIyfesEM5qQKwA65pyBI6S0vJNw+fFdvoF5IiKwcfnXl9vNIvbNdb4cunlQc4xUWG9D1TTbxZ3UMRnFdFbKhQdK860yV0lVg1dfpuoBgBuq4ytuZyibyxru6Vm67CvkNgdqt21yrn71N1BlkiI74rbdGR4V4vtS01ymOc5FclYJIZVU54avU/FNjm9Y7eGrlxpixz8LjmojG5TlsLFGfKWrCRf6M+atLDtQDFSeT+5Zcdan2epoqisNs4s21ZmpwgyjituBdluRWfNH5tyBT5dQlPYr20I2dKbLbAk8Vtw2WE9sVHNb7T0NNxHzGJ9jGM4rW063G1SRzSiFj2rSsoiq4xVSinEzUveOh0Kbair6V0KfMBXL6cCgyK37KcFRWVNlzRFqlvvibiuB1Ox2XbjbwTXp06q6Vy2t2eZNwFbpGDepxkltjHFFak0W1sYorM2Ro+LAoz65rzHxRp8lyrKgzntXpvidd7cVjWtgszcitJRvIxhK0Ty2z8FzyJuKnJ9q6Twb4QmsbtmkycnIFeoafpcYQfKKufYY4/mUAGqdJPchzdypo9r5QRK7HTYBsFczD8tyvpXVafIAorNKzsa3uSTx/IRiuW8Qab5yFtuTXZMu4Z7VnalEPKNWiGeefYmjlHtW7pkOGAx2qK/VfNGOtXbAdGPpVxIkTzxBV6VjXaqJPl61t3Mq7PWs2RQ2WxRNXHF2dzMl3qeh21f06NnwMcUpVWADCrlkoTHaueK5ZG0m5IuSWqtHjA4qjHZxi5ztFa29dmKpM226z2xTnuOOxcMaJB+Fc3qSrvYLWxd3gWNt3Armbi4LSsezGhtWEr3Ijlvlzg1DcSSRjGeac7Be/NUruVpOFrNOxs9RhvH3YNMubqab93GNo71Ja2++T5lzV6SwCpuTr6VldyZXKkjOglEA+b71WVvn2gBqiks3Y424p4s9uDg5rZGTsMy88vr7mta1RIo8kc1VsoGL5xV2VdseO9S9WaRdkULsbpM560+ztwvLdTTJ/lIJ61PbycbjVqxlJ6k0+AvSsqaATtnHerk0jSHGMCnWcYPWhbjZQa2WNcBeatWcYXqasXEfPApIYeeuKtLUzbJ92F9qqyupbFWJQFBGaoHarkk5obHFDlO1vWpfLLcmmI6596twSK2M00yWhsdsSM4oMYT71TtPtPtWXqd1JtOyk2CRPJNGDjcBTo5EYda5RpL15CWzjsPWtfTBOwG8EUJtjaSNyMripl2AZOKzm8xBntVO4v9jbdxBpT0Kg0a1yU7AVm3KHB25qKK8MhGathGkTOKxdzoVifS42ZQGFW7+FPs5HeoLRzH2qwzmQe1ZXsaJXRyUschumB4XPWtO1TbHzk1cbTPMYuevap1stqY6VpGHMyHPlM6Oby7pQR8vQmuitAGUY6ViXMChsf0q7pFzx5THkVc6VtTKNXUj1+z3L5yL8w61hRRyl8HpXciMTLhhkGsu70vyXMkYyvp6VpCzM53RiLbkD1qUQ8elXCvPSo3X5hW1kZNjIIBnkcVcjhX0pbeMnAxUkwaPpT2Fe5BIgU5qVSuBTc71pY0PNCYNCSCsq+zu4rXkXC1k33WsquxtS3Me+VdrdzXKamckrXTai/XFczqPIPFcsdzplsVIoVYDFTfZzgcc02yB6Vpxx5XpWhKKUMYzgit3w6RFLsPANVFtCwyBg1dsoHjdW204xInLQ6uC4SMZ4rX0q63HctcpDvdgvNb+jRsvaiSEpJnRi7aLDg8d6sJqAlXg5NZpjJTBqfTrdQM1MW7ikkU9Xh875itYN1ZchsV2d5CpiYY7ViOozhhW0dzORji24GVpHgKIcjitVFXcajukDEDtWjJRnJCGj5qusCLMTiti3RWO3FRXcO1iQlJIGyS3iXyvWg2oJ5FUVu2jbGK0rK6WbAPWluyr6DVsFYjC1aSz2jpVyDb7VY+U1rbQxvqZEZMcu3NbmnReYgPesm+hxMrr61r6Q+FArjtyzaOq94mhIjBPpWJq24c44ro+q1i64n7hulboxZyl3t82iq18373rRWb3NFsX9dI2nnvVbTGULwRmo9RlZ3J/hqKxjKSA84NdH2jn6HSWk+0YJp9zPxVJSVXioLhm9TVNkpFyOUbgw7VvaRcboxXLQbs4ra059qYB5rmknzXOmLVrHRSXWEwDVK+uC0DfSq8CSSPnccUmo/u4G7cVaZDRyN5ct9s5bgGtLT71dmCRisO8UvOzfXFSWnyYH50KTQcp0f2hXUjtVd5GXjtS2gXbUzxb14FU3clIrqSzA9quqpOCOKbDb4X5utWYlXbisHubpaE3RBVaXh92M1NIwEeB1qJ3G2ob1LUbIzNSWSQgc4rNuo9iH1rdnYOvGM1nXibl6c1ehmc7P5hByee1RbtmC3NWrtSvNZVxKfMxz9KyqyUWa0otq5sWk8W8KD83U1rRsrp6mubhXb+8brWpp8j7eOc9qKauObtoa6RIqknmqsqqzcdKkBdlx0qWO1JHetjG9yOJdqfKKq6hJtXr81XZUKr8owazZoGdiz5OKmxadkVWV5GG7irkUe1QcZ4qqiyCQZ6VfLcAClew9ypO205PSm29yNx2nilu1JU5/CqUcYRSe9JNsUrIvvc7iaj+1gDGeaqKJZG+UU2S0udw2jrWiTM3YlnvGZ9oOafFE0i7u9LZ6c5Yb+tb9vpyrGM1cKbb1FOpZaGC0Tx0sbbM8mt2eyXb0qqLFXPStvZow9o+pnbmf+9SmEuudtbEdmFXGKRolwQBinyIFMxobHL7sc1sWen7lG6pbWEF+RWpEmwcVSSRLdzOn09QprB1LT1VidtddcsNtYmpMNp9Kzq7GlN6mFDCoPHFaFu2yMjqKrLgsRUifKp5rBLQ6bkvmtn5Vqe2kwdrVRSTjrzU0T4YE1m4JlqbRrwNnpzU8kRaPjrWdp8uJvm6Gt0NGqDoaaXKJvmOcuY2L4KkVVVGjnBXrW/dRec2VWs+a2kjkBZTj1roTTRzPRl/T7wMgV/larmQ4xWN5fTnFXbGYg7XqHC2xan0YXdhv+eMc+lUxAQ+GGK6e2VXXtRc2CyLnHNOMu4pR7GLBEFFV70cmrk4aB9rCq0xDjNavVGS3K8SfIKsRINtQ8rz0qWKTNSi2QXOQDjpWNf8Ayqea3bnbsNc9fuC59KzqmlPcxLxSzGs66tNy9K3DGHalltwEzWEY3N5PQ5u2s2Vq04LfOKspGqmrESrkYrTlM1IdZ2mSARWtFp67OlVraQcVpQ3IwBVRViJu5FHaiNhxWtYDGABUMS+aOBV6ziPnLkVUo3REZWLghbaOtWLNWj4xWlBbo0YPXiq9ziJvSs7WNL3IrmN2QnpWNNCelbLXAkXaW4qhKBvyORVQ3IloU4rck+9R3kJU1fVlXJ44qldSb3JrWSIiyrErAk8VOIzJ1INRh9q4PFLbttOc5oTBrUZdaYGXcuM1TjRrd8MMe9bTS5UCq021gQwFS2rlW0I4bplOc1aS8DdDzWJcgxktG3HcVWW8ZW61XOTynTyyCRRV7TG4FczbX6lPnbBrR0rUojldwzmuOq/fTOqmvdOxjbMdY/iA4gb6VoWMyyRcEdKo68m6BvpW6ehg0ecXd3iY/Wiq2oQOLpxjvRWfMapG3JEzA1LbYUAGrTR8niqUqusvy5xXRc5zWiUFQajmVSetQ28rnCmpZY5FO7FO4WFjZVGaSG8b7QFXpTVhkkHYU6KxkWcNkDms5lxOq0k/u9zCsnxRebf3a8k1oW7mOADd2rMv7b7RJv60ugzC2DBJFU5JGWbOMDNb0tuqDbs5psWmCRvMkXim1oJPUTS98ijdkCtdNqCqUkkNpHyQoFYl7rhdykLcetTzFch0slxGh+Zhn0ogkD5Oa5GO7LSAlyT3rcsLhTjDVnJ6msVoaU0oQEVTWYsStR3sjZytQxyqpy3GalrUEyfcQ2KY3fNUJr3F0AG4q4kitzSi9QktDO1OPEROK53bm4HFdNqf+q471lWcAe5G4d6icVKaNE+WBLHbtJGOOKv2cJjq6sKqnSjaAOK6VGxz83MWLSMNitiG3Ux9Oax9Ob5/xrobf7tU9UStGY91C2/btqBrcAkMMity5VQCSKyrmVVqFoU9ShPbICNo5qKeEIu7vV0/MoYVVucnih6jWiKrxeYBgVGLYAmte1tv3Qolt1RCe9aqFkZOd2UbK1B7Vd+zKpHFLZrg1akwFyatLQm5BFCu4NVsYxwelUfPXOBVqBS68VcSJA/zDFOSJduO9TrDtA45qVYgBnvVozZWKxqhyKzLhwJOOlatwvBrKuYzvyOlDGia35IOauBmC1n2y/MOa04Y9y80htEMwJSsrUI8qa2rpgkZxXPX85LY7VnUehpTWpQSMhj3p5jY5qWGMscipxE27pWMdjeTsZ8cDMeKvx2+FGRU0UaqelTtyoxUspWIkhwRjrTppZExnOKmgX5+aTUF/d4FCjcTlYv6SVmTmtGW2jZPmArktKnuIpzgnHpWrLqrKuHzQlJCbiOv7UJ80fT0rKErLIcgitm0lN0nHINW/wCy43T5lFXGZDh2KWm3jR43dK3oplkjBBrEudPaFf3fIqvb3z28gSTIHvTnG+qFGVtzX1C3Eyk45rBniaFiGroI7iORAwYHNU9RRJUPHNKEraFSh1RgSy9jSxSgfSoL+KWE7tp2+tUxdA8bsU2xJXNK4kyhrm9RkxIcVsPJuj49KyLyDzGNZVJaGsI2IoWG3NTSMClVIo3Vip6VY2/LilAcihI22Q80sU/zVK9vuOcUJanNaXM0iyr8AjrWhZHeRmqMEe3C1fhXYQVpXCxv2Cqoq4XUEEdqzLKQMo7GrMjdMc0+Zi5TqtMk3RiodbXEBYdaraVcAQgd6n1PdJasB3FJvQEjkjqnl3XlM2DWiLpHQFT161yGsiS3vCzc81oafc5jDN0qKc7lSjobM8yqn3qqRy72rKmui9wVBJHatfT4xsBatHO+xCiRXWc57UkUnIFWrlAcgVnOGRuPWldlaGrFyM0ydeCahgmO0CiaYYIzQhvQoSg5PeqFxbMTuXitFPmbip5IF8vNNkxOU1GSSGMBSc1neHrvUJNW2jdszg10Wo26u3Sn+G7ONLwnaM1yVX7yOmKvE7vw8ZPKUPVzURujYUzTlVYwVovWO010p6GDWpxOp2q/a2460Vfv+ZqKBrYuAQFc1VupIFUsADiqOoXnkE7VJFYOq6tIE+QAfU0ObEoo2kvAzZHHNS3OoqFVS3NeeTa2LeVj9qG70qo+vFpCzzsRU8zBJHqMGoLt+9ViK8EhGGGK8xstcWRtiuxH1ro9JuvMYLu/WocmWkmj0G0m3R9ancLtrGsZkSEZJFW3uFMfyvVp6EtahKyrJy1NutUt7eAmRgPauW8U6tJZIZduQK45ddfUpzukOPSlzvYLJHQa/q815KRG5WP0rCbUHiODnrVjYWWqk1o27OMipVymrFy11YhgDxXW6BcrcKuG5rz/AOztj5Qwauj8KXUdi+byQRDGcse1DhJtWHGoktTv5IS0GcZOKyr6KQR9+KdF408NrAd19wO4Q4qB/F3heYEf2gq+7KRWipS7EykjKnWUXCZz1rWgJCjJqrPq2g3HMOo27Yx/FipBLbvHmK4jf02sDUSg4dBxkmF5cLuCA1Fp2DcFuwqheNJ5gC9TV6wRoost1NFKN3cVSXQ2GuE24FQmYDpVAzANTlbILVuzFGjbTDeNvrXTWEn7sbq4q1Z1fd710emXWV+Y1CepdtDYuGUxn0rlNRmLXGyP1rdubgeWVU1jra5lMvvVLV2E9CW2yYsk9qhJUy7evNXGVUiPbis2LJuCfehxsxKWhv2qgxgYqK/j4wOKtafHlAafeIMdK3exgtWY9srKTRfsRHxVqOMBiaLmHcucUktC27GDDuMveug05flFZqQbZSa29Mj+XmqiiGy0q8c0yV1UVYccVQuG+aqJIpnyDVCdepq6ULHio5o6GNEVtHjBrQjxtqgHCjkip4ZR60kA28QlTjmsG8hxJzzXQ3Ei7cCsa7ZSfes6uxtSWoy1UKMYqwi5HSqsT1bhfisovQ1lHUDFTFxv5ouptgNV7aZWb3NJtAkzQVON3So7l12EGnvMPLxWfeSDaeaOYbiEciq/FW4lST72KxwzdelWIboRjk1amiHFm3aN9n+5jFaEepx8Bmwa5h9USMdazL7VPM+4awnNLY0hBs783McnRhUM9nFcDlQa8+stVvIZQdxK56Gur0zXo3QCT5TUxqN7ouUETzWj2vMcjbfSpbORp2245FQ3uowuvyuDUGnXG643IeBT5kLktsbM1pG8RVlBz2rlNY0WSKQyW447rXbW0iygBxzUktirjine4rHmccjJ8kikMPWnEbiBgYNdjqmiLICfL59QK5m+s5rNvullH50hqRVW3UA5WmG2znbT/PLVNAwx161aJ3K4gAXpTfLANXZV+XFVXVlNMTG7VBqeLGagyalt2yeaBGhAAo3CrAmH41XjOFxTGbaxNN7Erc19ImJn25rqFiDwc+lcdoq4ugc9a7i2/wBSPpSQ+pwXinTfMuDxWfFZSeRsA/Gux1qENOBxSw6evlj5azjDVlt6HGW1mwlywxity0j+QDFS6jbLDIKdan5ela2SM0yGZBmqZjDSHitScLWXLKEm9qGGtxzW+EzVC7+Udavy3K7Kyb64VqVymWbTaBzVwkeWRWEtyVPtVpL5WXbmi41HQbdpmTiobZjDcKw7U6SZWPJqW2i8wZrnr7G1NHYaPcrJEp71fvUDR7qxdCQqqit6Yf6Nz6VpSd4mUlZnJ6kq+dRUersUusUUN6gV9Xs2EbEnqK4PXYG2PknivUtbjwjZHFcBrcReN8dq3qqzIpO6PJNQZ471lPTNV7i5aNTjritbX7RpLh9uVYdKxZLSSRCGzmoRTE07UpVlLBjivUPAzyXQVua8rsrHy2CtkV6v8MlO3HbNTbUWx3kitHbfhUViZpQRyQOlbX2RZrXb7U/T9P8AKXgUlF8w5NHE+MLVnsnD55rkNK0xY3z0969K8ZQAwY968+1nVLfT4zErKZD79K3jT1MnI0ZZbeygMkky4HYnmsiXWpLm7aCzRPL8stv6/N2FclfasbmQrMwKA9Ae1Mu9YWOznjibE0oGAvUVuqcFqRzy2NbxPqWorARDNLH8o2tGAOe+RXMyX1yuJG1NmOPmZ23VeuBJHGJZrgzfLkh/8KxJ41klMi2cZU9eMY96rmtsTa5cj1c5IjvDK2PlAcAU+XVOB5mwD3O7msxLC32IyLsZhk7e9Vbm3Zn/AHIBA6nowNLmHY3ft+6MlZ0T096BfahHtlt7pz3GF6fjmudSYrMIZY+AO4xn6U6W7uGU+Xby46fKOopXBXO0svGmr28ima4aRgeQ4zXd6J8RdNuUWK/iERPAZOR+NeL2d25+VmUc9Gqf9z5/yr5bYz8i9amy7FXPoqG4s72IS2k0cqHupqVUbtnFeA6PrWoafJut5Z1weSD0/CvTPCvj63uUWHUsKxAHmKP5ipcewzuoR2FaFoGWqmmtDcqs0MiyRsMhlOQa2IYVNYyRcWJnK+1NdxGnpUrptbANZuos/ahaag9dCG91DqoNSaZC8jLIelUoLVZn3N610FnGiRhRwKSk3LUbhZGpbHZGBUV7OFQ8iqkl15YI71SkmZ2yxre9zG1i7bSb35q3NtEZzWNHPtfg1alulMeKtMhoQKu7d71q2MiKtc7Lcc4U1PBdFV64pKQcpvXFwqg1mS3Cs9Z9xfHpkmq3nN70OY+U3I51x1FQXdwADms+KZsZqKeQsSeTScxqJKbgMTTlugq8GsyWRs9KhkkfNQpF8psS3mVxVGabI61V3Nt601Pc1nUbaNaasyzE53Yq9btge1UIRyKvIQq/Ws4mskQagzFCFFZ9sZEkyTWrMMiq7xj71KQRtcJ7hwlVln3n1pbg/IRVWENngGpVynZFwguM1DImB1xVqFGZRnimXChTgCrUSZSsZskLyHjpSJZE9TWjAmakKbRQ4ISkUo7eNCOKlYcfKMUkzYeljyxq0tCG2VnMgP3jV7TbiWFvakaHcelWYIVUc4pciDnZu2epLtG4bTWvY6gCQNwIrmI1RgKf80J3IxpOFgUmzvYTHLHniqGp6ZDOh+UZrBsNcaL5ZDV8a/bkYZx+dK6G0YWp+HVOWjJVvbvWbFpk0Zwc1082q20mcSL+dFrLbzNwymk2hpHOtayqOVOKiMIPWu4FpFImMA1maho2ctHkGnqF+5y7WykVCYDGcjmr93HLasVlU49aqGZW5o5h8tyMXG04pfMDEc1SuTl8rVK4vPIG4k5FUpE8p2WjyKZUwehrs4JV8ofSvHdK14LLndxXoXh/UPtkSkHrRF6iaNG8HmShuvNaUaAQD6VA0QCbjRHcDyyuaV7MOXQw/EjeWhYVm2F0pj61e8TNvgbiuUsJJIwyt68VE6lmOENTfuLgBSc1z19eL9p2hu9PurpvLPNclqEs39oA7jikptlTikdPcXX7rG6sxpmfJ3cVFbeY6fNk07yyqtxVvYVkON0FTA596rm6x8wyBSxRljtxRdQfKFFRqXZB9sZiOa3dGulMYXIJrljBJGT6Ve0He855IwamUW0PnSZ6TozgqPrXQMu6CuZ8PqQBurpS+2E/StKWxnU3Of1CwSSbceTRS316qy4oobiJIj1aRXjYZrhtSZfnHbNdfrUbCMletcVd7i7hulb1HczpaHG63ahrj5fWqj2K7QwXnHNa18CbracY9asxwBkHFTZ2K5k2cxDYCSbG3vXdeA4fIuvLxwazUslSXOOK6PwxGq3yU1EiUtD0qwhBhH0qdYgqnin6ao8kfSoNZvYdP06e7mZVSJCxJOBVWSYtzzn4s6ymm2xiWRVdvfkCvnnWNTmlmlZG4Pcnp7/Wtj4ia7c6lrE8shPzOT14UVwGoSCabaJiVXnA6fjW+yILb6nNGNkUmMH7+c1r+FNry/abqTeRz161ylgrySMZQDHnjPU1rzXK2MKeWNrN0GelZuWtikju9TvoZPur+8Jwqkcisqa6Z5dpwmwdu9c1Nq2T5hdi+Ooq5BdSLMhZQAcHNDmCidFYxo05e4TK7MpjsarXcPmNIw+X29arpqALY3gKpB/+tTbm9JIZVxuHepcilEguLRprdHiYh1+8CeDVdml2rtBBXqM8j396fHdZc916YBqRXzcrjG3PGaFIOUq4aQGRVVp+5LYzU9hIGVt7bSOcEZxUdxEiTMyHg85x0qGKFopmZGeTcuRntVcxPLqbihZkPlyoR1JAwabDI0U2A7Y9e+al0KAyMu+LaD1x0NdFLoYubXIiwAuQwHeodVI1jSbLHhHxld6HcD5nkg/ijY5H/wBY17T4Y8Q6frlktxZy4bHzRE/MtfMGq6NrFpIZrKF2QZLMPutV/wAE+OZNO1ZY2aSG5XClHGAf8aOaM1oJwlHc+pGkLPmql0ykms/QtWj1LTY7yFgd6/MAehoup/3m31rKTshotWY/eEDpWi8m1azLBtpOTV52VkH1qY6lS0RA7FpCTTJmYLxVtYx1qGYDoBXR0OcpB2zThI5PU0/bzS7cLmkOxAUYtmpkVtvJp0aEmrKx/LzTQMpsnOTSx4JxTpwRTYB84NLqMtGMAdKhkUCrYXIqCZcChiRnzLzmqzrzV5huJqNoc0iii5pI2+bBqaSHB61VPyydaiTLii/EeM1Oj5NVY5BtFSowyBWVza2hcC7hUM2V+WrMAzim3K96LhYzpRxSRLgU+46VAXKjmqWxD3LobYlVnljZsZqOaYmOqAdvNOKpCkbVvtApl1Mqg9zVJJHOAOlWDCWQ7gTmk2CsUZJsnJqS3m3EHtUNxaydecURxsBgA1SuS2rml5w7U7zSDVWCNqs+UxHFUoslyRLFPhadJd5Xg1WuI2WM/LVGNm3haiemhcNUaXmbxVG5djnDVetoT19ahntwC1RyaGikYU7XCuWVyPxqSw1y4s3yzGp7iDmsrUoFVcj8ayaNLI9D0DxbbzKBI4B+tdQmoQ3EQMbA/SvAYG8uQbWI/Guv8Oax9nZVkdvxNXGTRm4ne6hpxuwepBrmdW0C7gQyW7E4/hNdfouqWtxEPnGavziGZSBgiteWMjLVbHknkXYP7xGHrxUN3ZGeI9j716ZcafAxPyjmqR0ON1OFqHFotS7nkk9jJESSCCPSu6+H96Sqxt1FW9V0IKhZV+oqlolr9jvflG3NXFGc32PSI/3kP4VVS3beam018xCrq7Q1NxTDmMXU7MPCQRXG6latE+EH1r0i8QFOlcnq0I848daUooalqcqYGKndWTdWO6fcRxmuvuYQIiayZo8npSSsEpXYy0sgIQMdqe1nkHirttzGBU6ICpNMaMD7L5ZOOtRPFzhq15YcyGq11H8wpxjcJSsjJuFG3aOtW/D8IEpyKGt+av6NDsm9q05dGYuWqOk0s7G21rmRmixWZYqN4rWjiytc8d7HQznb23LTE0VsT2/z8UVk4O5cZKwzVoVCN7153q8RjuXXpmvRrwmWL1rk9esDIQw6iu1nLc88v4j9prR0+PdGN3Wtc6Osj7mXmrkWliMDC1pbQyTdzEljxyBxWj4ebbeK1WZbLjpT9PtvLlBx3qb2Laud7Y3A8gc9q8e+OHi9jKdFtZl8tPmnweSewrs/F+vDQPDb3KlTcONkIJ746/hXzZrk/nPLPNM0s0jF5Gz1Jqor7THeyOd8Q3VxuaSRt2/07VgszFgqkkt1xW/qSGQoHGUbnHtWdPGsaqV4YniplLUEiGFH8xFY7ee/QVovZ/bWVIyBs6sT1+lS2en+bGGfJ9hWppdmI5tmQoPcjpWEpXNoxsZ1jo7z3kcezC5GS3ar+q2oiuWRG+6cDHc1uBVt541wWjXr71BPbtOJJPLPDcZqb63ZdtDmdxWU45NKZX8slicnpV2a1YTuSuM9Bioo7XM2NvC880OYlEpQSbZmDcHGTir9rIPMVB0Y8mq17bM0m6MZ5xmrkFuyorL+NLnHylqcFZGK4xjb9aiht2JO1juzj6iryw7Y23cnrVq0twY0kIwciqUtA5Ttvh7pVtNcxwzKGOAT6GvZLTwzYPbBBGoUjgivF/CN00V4qxtjB4PpXunhvUY7iwVd3zCspJX1N4N20M2fwPZyKEaNNvpjivO/iN8D4dSiXUNKbybyM7twHX2r2+3n+ba5yO1XtytGV6qRSiluhycr6nl3gfw7HoXh+O2ErSyFQZGYY59Kj1V2jfjsa7TV7cQFnThe+K5a+iWWU555re/NE5JRcZEdjKzxjHpWhauzHDVBYwKi9KvImzBqYqzHLVFnnbUMiliaU3AVSDUD3QGcVs2YqI/YaQqM81AbvOag+0uz0uYbRr28a9TinyFAOtZwuSqVF9pZjVXJLczJj3qIOqmoAWc0pUscVOpV0XRcYWq09zmoJyyjHSoAjFqbTYk0idH5p+40sNucZqQwsBwtUoMTminOMisydmV625I2Kn5eayryNgxyKmcNCozIoZ9xxV2MszDHrWWiHd1rYsYiyiudQdzpc9DSt1YKM06blMVLEm2MZqKRsd6JRsJSuUJ1471UKMzcqcfSr8kmTjJpgBY9M1aRDsZ88TleAQKrFWA2qOa2pEKgAiq6LubA+U57irRMiPToWYjdW5HagxdKr2seFzWjA2PlbitLIyu0UprIN24qA2aq3Titgj5RVafnNUkK5REAWrEEIPajBq5aLwM00S2VLm13J0rJktRHLuIrrXiUpWPqUQANKcE0VCbKEEoX5eKgu5OTUSt/pDDNSSrvGawWx0MqyYK5rLvwGBWtG4BiQntWXI+8msJaM2jqjFeFkm3L0FTeeAvBwasuvB9TWVqKMGDJwc0XHaxv6Tq80LKoc9fWuqs/Eksa5Z8ivOtNjdnBbNbgUrH3qktDNpM7q28TQyOFJGa6rSLiO4iB45rxeOJ9+9WINdn4Q1Z4yI5D0q4Jsym7M769s1miIC1ymqWTW8wYDgGu106ZbiEEHNVdYsVkib5c1pYhmforFohWsQeDWLpOYXMb8Yrb3qY6AT0GTHK1hanHufJ9a3JG+XisjUQzChjMDUBtUjjFZcmCK2r2BmWsiSJkciqtoZ31JLUfu+BUy7yOOBSW0bGOr6W+IhWbNYmZKcZqjhpJSe1bM9vniqy26iQjPStYozm9Si0DH1qezjZHrRS3U1PFZgkGrsRcLSVlkGa6KyYMlYYtyrA+9a+nnGBXJa0jp3RJcR/PRViZckUVVhJmTEVVCGPWqN3D5me9U/tLs4UHvWtbpuiyfSj2mtg5LoyorYDPHNOeAY6VauF8t89qiJ3V0GBn3ESgVWi2q+emK050496wvEbNaaPd3KcMkZx9aTVykzyX4m+KJtT1h4I8iGEmOMeg7muJvkVokwS27BPFWNSlLXMkrHlmPU1Hp7pNcoHY7Oc8U5ysVGNyi9jPMU3J2wT6D0pr6Ks02/aw2DFbygOjxq2CDnmprUR/Zysnr+ZrmlM2UDJ0nTdjYaRirELtHNdD/ZULbmRdh6HNV4lFuGVEzz8pra07bOVZm6YGKxnLqbQgQtao9sytgkDahxVSSPIjjYhcDkeprcuY9m4Bc9wKpTosqLIFBP6isfaG6pMxL+z3SK6/jVSW2PzbR8xPpWzesNx5wazjI+4buxOKFUE6ZUNsoBXbjA/WoYF2Y3DvxWhMco27rmmPEPLRmPSnzk8hEAzSH3FXYG/dBf7vSosKsXbJJ5qSFtq/L171SmLkNjRpTFMWGN7GvTfA1+xIUyYPWvKdNIVSQfmz1rrfDd1JHJlM9aUpmlOB7HFd/wAWa1bW63L1ri9OvdyDJzxWrZ3nz7V61nCrqbyo6G9dATIytyCMEVxl0pt7l426qeK6eOZsDJrM1i1E1ysg6kc10UZXlY5MTC0LlK3O8AgYqRmYeuKmhtzGNtTtb7kPFdEoNHFGdzHuGfHGagbft5rZSzBJzTJbaNCcirULohvUxPm3YHer1vA2Bxmp44F3jiti2t12dKunBETkYUkLngLToLSRm6YrXljCseOKktIwX6VaSuTcrW+nsBzU/wBgArYjhG0cUSIAKGhRZzdzZAtjFPgsl44rTnUE8UQIKaQNjEtUVOgqJ0QHpWj5Z2VTniOaZNypJEuCaxdVjG04rbk+VTzWJqrjYamWxpAxFYCXbXQabgqK5XcfPNdDpUw2DmuWL1OmWxtyHbH+FY93cbXIzV64mzHWHdBmlzRNoIJ2L9oDJzWjHEFUd6oaYyhQK1EYKMmtKa0IqPUrTpkYqsEA6VekZcFjj/CqcZ8y6BYFYDx7n3qpImNyaLIIIGPUVd4dOxqlG+4oF5/zj+tSSzLGjMWAGO9NbCtqW7eT5SrduhpkhDEisx9YsLcBprhBxyM9KhXxNoxcZuQMnGcVHOl1L9lJ9DVRfmqdW21WtL+xuXAguY3J7ZwfyqzOMYraLTWhhOLT1LLS/JWdfvujNSvJhAtU7mT5TmnLYUDFi5uyKvGFtuaitVV7rjtWpKnyDFc0Vc6W7GDqS5QrWJ5bK5NdBqi4BrKjTcaynDU1hO6KbKCOlVJYPMfbitl7YbcikitwrcrTUAcytZWOwBsVoNbqycDNWkRQtSRpg4qkiWylHb4I4qa3RoZAy8Voxwq3bmmtFgkEVa0Ilqjq/CuoHaqs1dflZIvXIryqyu/ssgINdz4e1ETxhWamzND7y1Il3L1zUsKsUwa1DEsgzUTQ7DwKBrRlRYyeKr3EGetX2O1qr3BoQMyJ4FwRisu+tV64rYuZAHqjOdwNVcW5TtoRtq1t+XFRW55q4RlOlSVczrg7CTVBG+c/Wr+pfKDWGJsSGqUiHE24CCKtrgYArFtZ/mArThkBQVbehCjqXnA2ZpbScecBULPmPFVDL5c69q45P3jsS906beMCis9bpdi80VfMieUxBaqkm7IrUgZPK2qea5x7t+7Vd064+Yc9acopO5MZNqyNCddw5qqHjU4OMir8zIIt3tXJ6xdyLchbdWdicBVGSa0UkQ4s2ZriMHHFcv8AEa42+ErvYeuAcemabqqa9b232p9JvBH3PlHiuT13XxPaTadcK8ckicI4wfbrVJ2eoWPJdQSSbcqrgb8/SlsUaP5l+73rSW3UySRk7Qc8+tNhhaOPnBO/OMdqioXAZ1GQfmbrTlbbMNzDHp70+7hyRLGR0GQKlXTjNGZlzjvXM0brcshWZcbs+9dN4L8Maj4guj9mHlwLzLM/CrVHwzpct5dQW8akmRgoOK9D8Qasmj2KeHtFURrGMSOOrN3NcdaqoI9XA4R15DpNH8I6SBb3l1cX869SrbRVabw3oOqRO2jzvBN/zzkbINc6LORszzOxY9Sao3euJpMqtCzGQHt3ryp4iopnv/UaPJaO/cztY0+exuXju4WQqSM1gyhQfL9DlT7V61evDrmjrJIis7IGGfSvOdXsBbl9vKjpx0rrpVlJHiYjDuD0M1WXY+/kA/rVY+Y8aKvIY0yNjhlPGaswfdChfmU/mK6Njk3K8kcizDqQK0rG0kmZSFIGKtWGnm4i3S/KemfWuj0zTx5aAcBTUSrcqNYUeZlPSdEcyHdwvWujs7JLdgF6HrUsCsr7TxxxV1Vyo47VzSqykzthRjFF20YLgL+FaVvI6HfnpWJGrAjHWtrSbWabj5sHvVwu2KaSRu28jPDuXn8afYlrjzC4+7UMVrPa8H7lammxqsbtwdxr0MKn7RXPMxjXsnYjWHNTQw84NTogzUyrgV60keJF6mfPGI+grH1BjmuguV3g1jXsJY4rNGjK9odzjPSt2Hb5QrERPLIrQhlJStY7GbG3bgNirOmjJzVCZS8ma09PXbihEs0l4Wq9w2eKsn7tV2Qk0MEVXXmpoIvlFOK5f2qVTgcUxAV+Wq9xjHNTyvgVSuZMjHemIzr3ocVzeqMy5rpZx8pzWHqVuWUms5bGsDnHXdIMdc1s6WvArIZWWfPvW9poXYPWudbnT0JrjkYFVfL3HrV99u01AFPPbNZyWpcXYZCpjOc4FWDcAbV69zUEilYyWYIvrWFqetrb72hxIEyN5bAz6e9NT5R+yc9jfnuFfK7gq9yar3OoRwocEFVGB+Ved6z4xul4aWDyz2IIJHtXI6v44kmX7O4M0z8RhMkn60+dsr2Sie1wa5ZxfekUANnJ9OK5jxR4mvrpmXT7G4niQgBYgBuPua4F9bt9Nto5dRnBmMYLRg5VSece5xisdvifpVvK6ySzoAflK4Ax9OafNdAoJO5sXviHxNHKdukpEpJHHLgfj3qzpni65KiG5Z7ZzwRPAAp+hFZ+nfE3w/eOq/2sYz6SAEVdurzT9QjZpI1EbdJ4MMv4jtUOPdGyfZnaWV5NPCGDRo5wBz8pP17fjVqPxJqWlzmK8MiAZI3HcpArz6DUTokKTuTPZhtrSKdxUYz+I9q7mSW31DRo7iMx3NvKA0MgOQD6Z7A9OehrK2uhrutUdbpXiS2vYF8wD5h/rIzkfiKnupflyGyrdCO9eG3F1caJcm5spZ2tlcgr1aMehFdr4S8WwXqeVuyepjPceq1t7SSWpzSoQk/d0Z3lgQsnua1WYbOtYlrLH96NsjAOT6HpVySb93wa1pyVjlqQaZV1V1qhbKMipbzMj+1OtoSTWdR6lU1YlKKFqBmwelXzCdtVJYTmqiwkiHzCOeatQSKw61X8skUKjKeOKszuaazhcetDsWPvVAvxz1FTW7lmrNuxohlwDnPetjw5qDQzKrHiqjweau4daqyFoWDKMEU0yZRPXNKulmhBzV6RQRXBeFtXyqqxwa7SC4EiA5ppkkEy/NUM6/JmrM3rWXqNwVQinewWMrVZArcGqLT5GKp6jcu1xgk4p0IJXmpcrjjEuW7Cr6DcorOhStOADyxTuHUy9ZGE4rlpciRvrXXaqARXM3Mf74gUuo2FkzZrYt2wgHes6FNij1qwkhDgUSkOETXiOUqjf57djWrZQ5jDHvUF9bfMOOK55pm0WjM+0S4HNFXja4AoqbMrQyri1kWMHFVbSdoJ9rnGK6nUY1FvwO1cbPb3F5qkdtaxl5Xbaqiu7ERutDiwz9434Lh76aOzhOZZGCqK9A0LQrDR4crGJbhvvysMnPt6CsXwj4OfSLtNQvLpZJ9pAjUcLn39a6aSfgqvJpUoNLUurNN6GX4uuLyHTZbmzUs6KSE9a8g1Txd4R1/w/Pfalptq14YZY4pim11lVTj+Ve1uVkVxIQRjvXy3+0R4Pn8P30WuaZM40yWV2aJQcRuw6/j/AFrpg1bzM4o81mvAZXcEjg4q5aXzSLG/TCgEGuJbVXZuGG49a04tQWCMMWyprlqs2pnURzKScnHJrY0tn+6F3jHSuRgvBKco24Ec13ng61NxImf4cc1xVanKjto0+Zne+CLdLOB711wUjLD2NZUAOoaxK78AN1roT/o+k3AXAGFX9awrA+WZ2AHUkV4tSq3I+owkOSk7FjWZLO3ttjOFHQk968617UNLhu0t4Ua5uJWAQY4Ga0/EVvd3Mry3FwERfu5OAK5qxXTrLUUvrmZru4DbYlXoCe9Z7rmZc5OPupnp1pIlvZJGcLiMDH4VjXtus5fuGq/JYXCwo8pIZhnHpU0didoHU06SaOOo+Y891PTWtLo7VODyKt6XAJGXeoBzg/Suu1nTFaFWYcA8mqWm2ClnQ9Q36V3Kd4nnypWloPs7PfHtHAXpXQ2VuEjG5e1Q2lusbhegxzWzFFhRtIIrGep1Uo2RSMeSGAPFTRRdD2NaEESkcrkGoLpDbpk5x7ioSLbHxtDGpaQ9P1qtc+Mo7FWjjjHA4xWPrOoW9vGHuJRGMcEmufTX/DjkmS8jf1rop1GnojGpBNamxdfFBrVHa4YsvpXS/C/4gQeJp3tYbeVcDdkjjFcjoWg6R4h1SA6dbxTh8lpGXIUetewaNo+naQhWytYomIAd1UAtivVw37x8yWx4+Lfs48jerNmI/LTi4AqASHoKilkYA1230PNtqSeYC1QyxhnqGNzvzVsEEGlBjkYt8MPxVixXclRX23zDVvTimwVotzK47y8NVq2+9UU8ig4HWiCQKRzT2Fa7NUfdprdahWdQvWo2ulweaEN6DpW2nihW+Ws+e7XdRHdccUXBIvzP8tUZT83NRz3YFUJ7s7utJtDUS7IB61m6jt8sini445PNZ97PkHmpk9C4xMeZR5p+taWnnAI9qy5G3TVqWg6Gua+p02L6FduKU7QDnA9zVdQdw5xWfr935cBt1bmUbWI6gHrj3IGKhySVy4w5nYoa3qaTBpNzC3j+7xjPbP49vxNeJ/FH4hWmkztZ2zLNdt1QHiMHt7V0fxd8Wx6NpkqxuodVbqeBjjP8gK+Y7K1vvEesYhZ5XmYtJI2SST1zWdON7ykdNWfIlCO5vz+KNY1i4aOJ9wJwAuT1r134QeCby8nW8uo2eQrlS46HBH9a1vg58J7S3jivL6ESScEAjivonw9o1tYwhIYVjAHYVlOtzO0TSnh3Fc1Q8q1T4StfMZJioJXA+XO0deKw7j4FaQ6f6QHZvavo0omKrzwIeoBqXzdzSPJ1R8qa78B9LVG+z7kPbHWuM1HwVrXhfcdLubsY7M25cemK+yL2yhcEFRiuZ13Qbe4iZWjVgfas/aVIvc19jSktrHzHoutSz2dzZ3GIrlSGaMnCv1BIB79K634ZeJEsNQGi3EirZ3JCpuPEMvb8D0I96seOvAUe+doo9u+JhkdQcZH6ivKmN9ZLLBPkzQMjI57gHr9elaxqKaMZQdNnu/iezjklkvEUI4Oy5j7MnTJ+nHPpXnssc/h3xOYVdxA77rZs52n+7n+X/wCuuztNabU/DFtq7gCR40WT0Jxgk+x4/Ws7xFa2+p6VGY8srL+7IOSjL2z2I/p71vTn0kZVYfaid14W1w3OkrPCQXUcqecDvx6e3aunsLyO6hZoiNy/fTOSv/1q8W8K6nJZXUFxvP3ykoI79CT7Z2n/AIFXcyvPZhL61kVDGwMeOQuRnYfVSOnt9KzcnSmU4KrC/U7Xyyzg1cgUIBWZoeqQ6paCeJSjA4kjP8J/wq+ZtprobT1RwWcXZlwEMuKhlQVGswpsktXHYiTHbBTCoqF58cU0zZFK40hso+fcDU1u65BFQ/eoxsOVo3C1jctmUqKbdwK6+9UrSYsR2rQVt1JDepTs5TbTDHHNd3ol7viXnPFcVLb5O4da1PDtywm8puMVRlsdxI25M1nXcHmA1dt/mjH0pGXqKTLRy1/p6glsVBDHuXjtW9qifuzWLaDazL70rahcmgjxVhflGKiU4amXUu3FWLqRaljYa59+ZSfeta8lyhzWUy8E0rg0G7mnW26SYHtmoiMVZtWVVz71L1KR1ulxgwr9Kmu4A2OKh0Nw0QrTuF+SqtdCuYlwqowFFUtWuPLuAKKzdjRMn1DmDr2qT4cWSNqt3fOuWjUKhPYmlFld3key3gZzjr0H51teEdKvNLt7n7UoDyOCoU54xXdNHDDS5s3UjKpIPzdqzkmUozBuc8ipp1mVhz9fasy+Pkz7lUbc84/nSSKLUsrbf3YJPvWN4u0a08RaFd6ZfIXiniKlT2PYj3q55su8ydFxnb601p1nKEsFcDJC9qa0C58DfEPwzqXgvxhc6TfRtsDFoJCOJEJ4IrIEzMpHVfSvtX4w+AbLx/4fe3eNIdQgBa1n28qfQ+xr441HRb7SNWuNL1CBoLm3cq6N6isMSvto66NpLQu+HHLONpO5O3tXsnhKQQ2kbjGTivLfCFgWulk298HivUtOi8mIL2rxMVUvoerhIW1OmN+00Mlu38S5H1FVrVZZYXKlQ57Z647VXt13MKFbyZGRi3luecdQfWvOlF3ue5Rq6cpyHjhriUBG3ogPzDpXO6BHbT67YWs8gSN5hnn05xXr0SPJE0OsWEV9aP0mVcnHv6GuG8TfDyxa9S/0fWGgiDhvLfkofari4qNhVeZyvY765uvMuRGoyg71YgeMDPesixfEUY372AALHv71ZdwtKL0MLK5Jq06tAynFZNix8xmDY7VFqs7bNoz1qCBnB+UnmrUrIUops6GGYDv0rRs7jBWuctnYN81alvIuRio5ncuySOktHDtjODWtDZLNEVdQwI71y9vchW4610Ok3YZgN/Fb02r6mFSLtoYPjDw3YSae7S28UoTkKwz+FeXjwL4Z1iQLZQi0uN4JjBOxvYivoqfT47y2KjByKxNO8L2GkyvcLbr5jn7xHSuuMZR+HY5XOLVpblL4ceFYPD0CtYkwIy/PH1U/TPSuyZ1zVexaJB5fQN09qjMjLO0bdQa9PCzShynj42DdTmLqMtRytyQelQtMEHrVC4vtr4re5y2LZmVW7Uye82L1qg0hc7hUEpdjjmseflZq43QXlyXfINXNPmbbWdHAXkFattblV963jLQwcdSV3PWkE5FK8ZA5qjdOVyq9aTkylGxckvc/KDUTXWF65rPQNnmnshK0+Ym1xs93yeajjvWDcnioLiI5qNI+azcnc0UVYuS3W4feqAzEt60CMY5pwjFO7FZCGVjxVe43GrJ21DMw20mNFEJ83StiwT5QKymPzVqaa+ayZsjRSFcNI2AAM159reohXnu1bBRNyk/33Pyj8FCmu61WULpkq7tu8bSfQHqfyrxj4haj5Ohx7DhrnMhXp1GFH5AGuatK1kdeGhe7PEvitq0mqyXCsxKuUCLnqN3H8h+ddz8CPB67Immiw7EMxrzeG3bWPiMbJlyqKoYY4G0A/wCNfUnwo01YLRX24JxjiorztBRRvh4KVRzfQ9J8P6dHbQIqqBgVvrhQO1U7RTsGOKtFTjNTFWRpOV3qOaTA45qByxPNPxjrTHdQKGyUVplJqncRLjmrEtwgbHFRvdWkSGS6mSJB3Y4rO1zS/Kjm9a0yO5RgyjODXiHxJ8LQ2++4WPcxdcDsDnPNe93XiTw00jQpO0jD7xReB9c1x/jmTQr6xcRzlfqvBo9nOLuinUjNWZ5F8P7p7jwxd282FUNtC+jHH/1qZ4ZvpI3vrWYB0hcyMp4JX+8PcfqOKjts2N9qFtburwrEGQKclWAzz9TiqSyLD4wMeGP22MLnPHzof/rV1RXMjlk+Vo17mNkunkhkDW7p87jnA6hvxH8q63SNRibSLS8mO6L/AI9bjjIxn5W+oPT61wWmSfYbC0hcuY8eTKo6g9sfhnj2rrvCtusmm3dl5yvFOBsOMAMeAR+NRU10luOnpqjoPDupJpPiD7K2UgkYR7hypDE7T+B/nXdM+ec15HezTyRCWQlZoEVSBjJ5/wAQa7/w5qAvdLhbcTujDoT/ABKaug+jMcTDqjeQj1pHk4xVQS9qGbdXVc4rA7EtSh+MVH3p6CkMsx/dFSoM1Ci9KsRdaLBcfEhVty1oWvzd6giAxUqjb8y07CNDZlam0uIC5z3qtbybhVuxbbciqREjsLI/ux9Kcw5ptjzGKklaND8zAU7CuUNQj/dmucJKXLL61t6xrGn20Z8ydB9TXm+veNtPjuGFu4YjuKTi3sNSS3O2H3KpXjEqea86uPiI6ofLjz+NUZPH9044jp+zlYOeJ6G25+tNKcVw9j45GR58ZArpLDX7G9UFJFye2aj2bW5XOi/tpjMU+lW4Y9ybuuaZPFQwRueGrjcgWuimcLASfSuQ8MviUqOxror6UrbN9Kd7IS1OT125T7ZyaKoXVtNcXDv2zxRXK5Nm6se0q8aIFRQvYACmyTBVOWAOKz5Z8R7h97tzVaVm3gbuT15r07HCWbidHXG0+9VpRB5ZLAcioWYMDsbBPGTUUrLCpEjb8Dp607CKkjqjmLd8rLlM9fpVe2XdMdqlWxnJ70siPPK0jKVIHy/Sq3nHcVbKyY2n396YGluVYzjl88jPavIfjp8Pf+Ehtz4h0q3zqFsP3oAx5qD+ZFeh2rk3pt423YGcFugzWpLII0AO0qo5yaUkmrMunNwlzI+TfDkccBGV2nuD2NdZbzK2Frofiz4L/s+eTxBpUeLSQ7riNRxGx7j2NcHZ3nzAZ6V87iaEqc7M+iw9WM4pxOvtyFAqZ4wxz3rItbrco54q/BMxxXNY6YyL9peXdr8sOGXup71K01jeZ+0W/lP3471Dbtk8mnuqsjZ5zWbj2OpVe5nNthnZE+72qRnyKrMm2UinhutSiHuRXCBiRj8aI4htqQnpxSgcZX1oYrhsyMDirMT7SOaiU4WmOT0FSWi4bhlHWtLTNQ2bRmueyamjmK4xVxYHqXh/VlKhWbmt+SWCWPLYIHNeTaZqBRhkn8Kn8TeNP7Ltre3hcfabh/lz2Uda7aNeyszkq4Xml7p102qMZSHsJYkB+VyMZ96vtLHdWoulOGQYY+1ZPhbxbFeWyR3saEkc8cVr3F5ptm4YbfJuAQVrqpTinzKRy16MmuSUTJvNWs4VO6UH6Gub1PxZo1rky3C59AcmvF/i74tvtJ8UahpFrNmGGTEeDj5SMjP515jc6lrOoyZE0gB67a7km9TzJ8sHy2Pp2X4oaPCxjXc3vT4fiNpMi7muET618xW1nqBkDM1wcda6G2jxAVuVYcdSKHTv1IVS3Q+ktE8caLczBftcO7/ertLG+guYw8Miup9DXxdOpi/eQtk9sHFdN8PvHGveHL5fMke4s2OGjc52/SmrrQiST1Pq65mGzaPvVQKc7m61xWn/ABAtJzHLMrIsg4J6V1elarZalHut5lf2zWiM5KxZC4NLJ0qQgVDLQyUV5OaaqLSueaApxxSRTEK80FaXBp46UAVnWq0jVdk6VVlTNA0ynL1rQ00/LVUxFjir1jEyjpisZo1iyt4tuBHpDIesp2Lk45IIH868B+JWqCe+eNDhE3Kg9Oij9M/lXtnjyRUiizz5KNMR74wP5181eK5mkuJJmYlTIOO+Aev/AI9+lefVd6lj1KCtTuY/wpzefEHUJ25kWRgPzx/SvsDwTarFaphQOK+PPgSwfxvIx6THcPcFq+yLHVtJ0OxEmoXSowH3RyRVVouVWyDDTUaTbOziZUTmmyXaA7RXl2vfFfSoWKWiu69nY4FU9F+JFtfXPlybY1JwDnmiXNFbFR5ZPc9ZacHJzxWVqmoR26MzNgAZNUdO1H7UvytkdqyfFCTNBJ12kEH6VzSq6XOiNKz1ON8ZfEiay3ppsYZwcbmGSK8+W+8W+Ir0ySXU6o5/iYgAfSuiuNNto7hv3W5vVua47xL4oGjzvjzEgU7dq/K0jf73YdqunUb0gjOpSS1mz0zw5pcNnbhr2USvtxmRxjqO1aupy24syvlwMhHIUAivFtK8VT39xNZW+j6UXLAxySCSUHgsQWJ/Cr17qesGRkg8L3MBBCrcWUh2Nx/dbg1cqFRathCvSatFF7VrS0ivp76z+RlCqwHTBrlLmaJNT0G8mVlZm8vK+qseMV2VtZahNot5NcWUqSGMMxKEDiuE1hVRbIglvL1FiMdg21h/WtaL01MKy10NTWnaG9uwMAKm9PQkbh/IirnhnVXtrpx8wLZkwOhH3v6jpWd4geVtbkjjjDJJsIAHBUpgk/jVjwmiySac4ydshRz1BzlevphRW0lfcyTszrWvtPl1SMXIJMpCfuznfu+YfgcDr+dSaZ4qP/CXx26Q/Z7G2RLWJG67D/EffI/UVykkn2S+tppPvlUZAfxB/QcVq+J9Pa11D7dbzfLIFbZjpyDke3asF7jsatc6uetmT5uKmRsisTw1c/btJgnDBgUU5/DpW1Cprsi7q550o2diTacVIlCrT1Q1SJZLH0qdBg1FGrAVKvWqJLMbfhUqyDpVQnikibDc02T1NOEkHIq2LiOArNIwAFZ73EdvAZXPGK4nWr7WNXmaDT4pBHnBbpSim2OTSO61X4kafpyGNG3uOy1wXiD4lateuy2x8lT09azIvBOsSyh5z7nNb1n4JTYPOwWrbREqnKW5w19quo3rbri4lkz6nis6R33dzXqM3hGFIDgDgVymqaNHCzcjIp8xXsbHKh2Lc5xViJVPIqS4jWPK9TUCF06CjmFyFoYIIJ5otp5oJg0MhVgarhJPvYOabCkpkyaLg4HrPgrxNHdxLbXDASAY5rqbpkMe4HIxXh8Rkt2WaJirr3Fei+GdYN9p6rI2WA5rKUeoJvY6vw5JtnJ7k10V7Jm3NcvoR/0nFdPPEXhrORUDNtYlZWOO9FTW42blPrRUR2Hqbt1M7XKBeFHIGKgnuDHISqhuDmppn3yD5ckHHHaqs8hRWTaFC5wxr0DlGWl2SWMjjcTtAA+6KYt1EkpkZiXZtoJ9KYLU7g7Ko3DnHQ1Vf5BJEqBpG6N2H0pgS6hexqUXzsM5+UisKa9khu2l8sZzwS3OK0JdNdQfmzg8E9awtVhvpdywnO0HoucHtTEWobtWjkvI4z+8GGYnB+lOj1NpkjjYlUIO5/QVxVtcajBL5N/50kfWVhwFH+NbOnajb/aAkKo8OOMnOai5Vjs/MtZrOSzun3xzR7PKYZyDXhXxA8HzeGNZ3whmsJyTCx7f7Jr0mS7uprwtAgC5wxbsPatjUrfT9d0GTTrn5g4+WRzyG7EVjiKKqwsdGGrujLyPD7BjkVsRTKig5rP1jTrrQtWm0+64aM/KccMvY0kMuepr56pFxdme/CSaujbiuo0U88mlF4GUgGsOWds/L0pUuMDrzWLNkzSMvJ7+9IrcVUSXNO3jPHFQzRMtB+cVIZFAqiG2nOaUTZyOlSMuq+4Um4ZqskgxTlck9KRrEmkDdulKtPhBbg0suyFN74GemaqKu7Eylyos2X3lXB5rC8e6bNMqTRxsxU5DDqtXLTVrZZCzM20HBwhraXxHpLweW1tI5xydvWu2EFa1jlk6jd0ecWviDVLC3ZWuordlOFkkQkD8qXVfivYw2iRx3kmp3sY4jgQhS3uT0FXPiVptlr+lW8WkxvBcG4wy/wB5SOfy4rO0LwTovhy2F5qexnUZ2n1rqp4ely3Zy1cVXUuVHC6Z4X1vxTrdxr2tMym5kMjZ4Uew9gK6i5/4R3QIxAAtxOo6D1qHxX4tedGt7LbaWq8BhwT9K4tElnYzKCAessp6/SvQi2zy5WT7s6iTWZrhSLW1jjB6cVm3l5eRuBfW7GE9XQZxWVtlRsi6PHoafDqV3BJ+9kMsXdWqiL3L1zZO1v5lpMHXqvrS6PMolVbpSHxzUE06yFJLNvLP93saWS4aPHmJh8UcwuU9Ihmt30COFcb15WtLwLe3FnqSzIzBCQGXPFeV6frM0NwiyMdortvC2uWu8M7jg8CtYyTM5LQ+irWZJrdZB3FRS1z3g7VkvLPG4E545rfkIqJkoj25NShe1JGO9Sg4FJDG7OKjcYqYtUMrc0MaIG5NMccUrtjJqrPdxJ95x+dK47FiMDd0q/bLnBFYa30WeHFalrfQrGSWHTNTJFROH+I9+BDqZbIRSIUPc7V3Nj8WH5V88ePJPsmlIiHLyR7mPttZj+hWvXfibfARyoJM7vNkOfVmwP0Arxr4qMiT3UIxi2gdQB77UH6CvJXvVUey1y0WY/wLunTxtbQRqC7/AHMnvX1brWi2d5Zh9QZ5JCudobaAK+Mvhxqf9k+ONGvGOEW5jV/oWANfTPxd8QSafo4Ec5UMC2APmcjgAe2Tz7V0YlS9olHqYYKUXTbl0IbjT/DkEs0dtaPdMhwwhjaRe3fp3FQ2j2EMm1bV7c54EkWP1rgNO0vx74jzeNI1vC6gRtLL5ShQeyDt7AYFd/beE3tvLKapJZnb+8U5kye/DGsalFW1kdUKt37sT0H4b6n5uqCyfJB+6c5Feoa9pcb6c2F7V558OtKjhlgZVZ2Vx+9ZApb8B0r2DULdpLQqD1WopUk4yKq1HGUTxDUNA8y7PO1cc1y994F02e9e41BTeR9Et/LOxe+SepOa9ruNNXzSrKKRNEhdgWRWqIKUdjSTi9zy3TtLtbWGKG10xFRckKIwq/kK6Cw8Oalqo/0gmGH0AxXoVpo0MbA7F49quyeXbpwBWns5PWTJVSK0ijzjWtEh03Sbi2XCqYiufqMV86XdsJbqW3xwtzC+MZJGMHH/AHzX0v4+uM2UzFgODxXzhI7RyahfvkLHbgqO+4b8VdDRsWJjpExdZukGursyIXtliQ9WYqTWv4NnH2S4WMFBBdoCOuMd/wA81yd5M0t/pUu373yKnplv/r1ueDC39m6rIWYGS8VBg+5JrrZ563L/AI3uI0mtQMMTH8p6HBJro/Edw8vhnSr/AG7gYtpwOoGB/MVwXxBmX/hJbEIwC+Qyn267T+a/rXdWj+d8P9NDg5XL4x1G5uB9cVjVjqaUpbnV/C2887S5LfI+Q7h9G/8A1V3USMvXmvKfg5diTV2XGFlDKV9ACP5V7PHbblGK0ou8TnrK0rkEMeW6VdjhBXpimxxlD0xVqNhjmumKsckpXIjDgUxo8VbZxTCoNUSyqFpyqM1LtpI1/eKD60xI2NJ0eO8i33PK9gatzQ2Fiu2KNB+FNa+W2tAqsBxXJ63rHzH5qrmSRtGDNa81KMMQpFUJtQwODXMG/aSTqabcXZALM2BUOZ0Rgbt3qTLbt83auH1m43OxLVHqutYyqtXOXF/JLIcnisnM05UTuymQ5oKjORiqE0zY461EtxJnGTTUzOUDdiIJANXoLESLlRXPQXRUjca3NM1JQw+YYrRSM3ESa2kjYhhxV3wtdta3/lMeGPFaUnk3VtuTBPtWM0EkN3HIF6NVXMZRPWfD7g3CN6128ce6AfSvPfCTmRomPoK9Ksxm3H0qFqTszAuV2TsPeirGpIPtJorFrUo15Y5Byq4PAJqrLh28vbu6nn0rHutemjkkkkIAzhAD1qnJrhMPn7hF84xnrivRscptF5i4jDEAcEkUsaw+cAMk+p6Vz7663O8qqEkZP86r3HiFYUVIGVxt3M2cY9KYG7dLJLOV3AIpz14rKmkZpXiSPbG3DE9gO9ZtzrCsPmkyM7ic1Ql8RRqzZYBSMClcLMpeJZpLeFodjyRyHAZPT3rh7LVLnT7liylYA/APcV1V9q0PlIIy0jnlvQVzn9lzaxqYtUlHzqXaMdRWc3fYuOh2FtNJNZJeQTRmNzuODVrQb6b7R5SxiVBJ/rGbgfSua0tYdFZtPmm3Qudihj91q2LyEWp3Rq2CowiHGcUaoDV+J+jf2zoI1CGJTdWQ5Zerr3FeSRyYXnrXrvhjUmuEW3lWQ4b7mePxrgviNoq6N4gf7OuLa4HmR46A9x+debj6N1zo9TAVv+Xb+RgM2evSo935VEGO7mpVKnivIZ6qJ4mxjmpt3Q1WjqZTzWbNESGSjdzTR/dFChsHFQWTwtzjNXINo+8RiszPPpUybmHU0Fpm1Zsry7V5rB8fHXbK8sr7TY45bRT5cyMCSuejCt/SIxHtfpzW84iaHbIiurDoa3o2T1Mahx9lrWi2cn9l6lcRRuT88jcI/uD71oeKrezfSoLrTJYhPcTDaUII8sDk8fhU3iTwzoHiDSBp7IsVzHIZY5cfMCeq57r7V5fruvf2IG0rTocPCTGze4r0qeHgrSicFWdSHxaI6y+1Sw0O2M0rrJcEcf8A1q8u8XeLpb6ZjK5bn5IlNZOpya1q1wzbn5PU0WOjRWbfab+Tew5C+tdcY2OGdRyLGnWLvbrqOqYaRv8AUwdhWZ4k1BbdSN+WPRRVrWNUaOMyuwDEYjX0FcVLPcXd2WVd5z1NbxOabFY6tcSb0covpmtC2mvVTZO26oore4x+8mA9hV/T7CWaUclhSm0ghFtl/Ry7yKrZwD1rt9P0cam6KVzx1xUHhTw5JdSphcc17P4Z8Lx2saN5Y3YrmdQ7adC+55DrPg65hty0SHjpxXPDQ9cs18yKCTYO+K+qP7ChuVUPEvHXir03hizey8sQJ09KFOQSw8bnjfww8QNZwrBdZDngZ9a9f06R5og7jqOK8m+I+iSeHJheQRYi3dh0rv8A4cao2r6JDK3ZcVvGXOcVWHI7HUoOMU404LtprMO9amNyJzVK9uo4ELO4H41D4g1aHTrVpHYA44BPWvKfEHiW4unZmYxx54WjcpI6vWfErb2jgOPeuYutYkkf5piT9a5ZtUkd/wDWYX3pwvbRBul5+hxTskWtTrLfVJFX5XJqyt9qEifIx2dznoK4ka9Zqcxqwx331s6XrUdyEQPJg8DIGCayqyai2a04xckjF8XzvqHiLR9LUk/aJ18w/wCyo5/9CzXmHj6YTf2zdDHzTxooPPBYsa7q3ma68erMr5WxSclj6eXx/KvL9em3aNeBmJkNxET9ADz+teTQ1qI9Ou/cZx0BKzIy8FXBH519s6d4es9VttP1O9s0nMUStGjLu3MQOcdAK+JoiPOXPTNfoX8Nnt5NA09mw262jI9/lFdeNv7pz5ak+a5hXem6pPIFggdVAwBHGFAHpmrmjeDrh5xNdLz+delbrfAwoqve6ja2cDSOQMCuT2SWrZ6HtZPSKI9EsILS5hThVXmuju9Tso4wjOvPHWvKF8Z2kUOoanduwxMIUwCQiAZzgep/lWVL4rt7tQ0dwssMnKSKeCKcK6hHQv6nKpL3j0u/kt7yYA3KIoPPzVx3iya+0lnvtE1RZkj5lgZu3qK8t8ZXfiTVH+zaXq40iDdtaQLulcex7Vo+FNH1N7VbGS+ubtSMPPMfmcd8VnUfNsjqjQjSWrO10f4kzSMsN4vlv79/xrfbxElym7zP1rz7xD4fe1hyY+MdfSuZj1q6sH8l90kfTI6ism6i0uQo097HZePNXQ2bhWBJ6ZNeG3kwFneM8hf9wNyjoCSeP1rsvE+oJcWUlw0uY9pAI7eprzyRhF4buZTvzdTFk7EL3/z71vR0i2c2JleSXY5+Z/M1GzVcYjCkkdBzmum8FZTQ03L/AK243Z+nU/rXFWD+ZNI0ak5Xgk8eg/ma7iwZNN0ONmHyRR7fcnuf1Fdr2R5i3Zh+L1jv9fikjm3lG2EKD856hR+dekb1Hg+a3jKk2yJETnqQPnI/E15lNcyWduupOgEhkIhz1aXt+CgZPvgV0mj3kifDydjIS8pOSTwMkDr9AaibukaQVmzc+FU4i8X21uSQkrvjHUZXvX0Zp8heI5++Dgj3r5f+Hlwy+I9Nukf5ROi5PYZxz+FfTdtmOdQf4gc/UHj9D+lVhupjiOhccZGagZttXAi88+9QSRryK6mcaK/ncU9Jj0qKRQpNJEV6mknYckXUORTZT5a7/SnQ7TjpSzlWXZIQB61VyVGzM2+vJJYzhsCufNrPeTHDfL61Z8U31taJ5cMylj2zXn/iLxjeaXZuLbl8cGsee0rM9FQ/d3O/SztbUbridV+pqjfzafco0dvOhPsa8VsdT8Q+ILkyXV46RZ6A4reC/YI8peZfv81W5xIjGb1sdBqGmSBywbcKpCzzxjmq2ma+UfZPJvB961obqGaQNH3rPR7Gy8yOHSx5e56pzWqxucV0SlmTpxWfewE5OKtIymcvqkwhGemKraRq0clyFkfbGDyc1e1Swa53L0Fclq8YsVMfIHrWVSryhTpc2r2PUU8d6LpsAhjUynodozW3p+s6brdn9ogZc+leLaHLZyL5bLlj610/glJIb+SNWKxlulY0a8nOx1VqMfZ3PffBcoOwV6bYn9yPpXkHgqcG8SNWyABXsGmfNAPpXdFnjtamTqf/AB8mipdUT/SOlFZvcdjxl/GWk3LK0upW6ljkHzR8tMuPENpdJIlrdwuXfjEoxxXiX/CKvHJ9n1S3ktzuAWQcgfWo9T8HX9vu+zSYC42Mj/erudznuj2y515XCNJMpdOwYYNULvWoym2dl2sOquOB718/ajo+s2zMwuLgAdfnNZv27UoTtmeYbe5YkGodxqx9Ban410vToNj3OWCgAKck1gxfEHRZEZJ3mLhvk3LivHftTXDiRW5JGea17K1S9iIX5m3ckdcVmVdHrc2uRXEcf+kJFgZAHAxXSfCaG4vtTutWuGCxQRGMSdNx9vwrmfDWh6fqen2c1yN3lja6jrketdrqEi2WlCxsIfJjx8qKOvvVxVtRN30MzxBHb3esS3UbM3lgsoHTI71v6LqMGpeHInYM10jBJc9sVx8sEwhGy4fc4wcVa8G38emawLFMESDO88kt2zRz3YWOtt76a1u/3cX2dWwQzd6m8SadNr3h2TbiW5gPmxbTkkdxWXe21xJM81zukc/dO7GB9K6DwncLBAkMRbdg9BwRUyipJxZcJuElJdDyK4jeMkNww4I9KrNOwfFdb490g6frswVcQzfvI/oeo/OuUmjUMOK+eqwcJuLPoqclKKkiWCYnr0qx5vbrWf5iqfakNwFNc7NUzVikBOKf5230ArHN8g/ipVvkOPmBpcrKTNbzVOKmt5RvArHScMMg8VLb3SiTk4p8pXMdxpw3WpwMkc1fUtJbEdCBxWHoV4qoAW4PvW/bzRNleMEcVcUEiLS9E1i90/UdWtod8VjG0hHeUqMlV98V4dqepXV5dT3z6ciGZywBHPNfYHgZkh8MRjdkSSMSuOo6c18c/FnxFNoPj7WtDiSBktbllQqONp5A/I19BRoKFJSR4VfESqTcW9EZ093qDAqkITPfGAKw9Vvo7YfvJfPn/uA8CsnU/El7c58ybavoOKwLjUjk7ep71SRzOZpXkzXLma6kwO+PT0FUpNUVW8mzjCj1rLlluJz1OKdCqxDrlj1NVYzbudBYSM5BdiTXoPhGwa4UHZgV51oTebcJx8or2vwHEpRF21y15NI7cLFNnY+EbEwMh24r0uwmQRr2Irk9PRY4xtFaUNyymuH2jTPYVJWO1s5FYDpWlE4xiuLsr5lcc1vWt1u2nNawqmFSiZ3xL0WPV/DN3CVBfyztPvWN8KNKOm+FbaN+XIya7O9JmtXTqCtZegxtFYiNlxtYgD8a68PK8meZjYWUWaB6VUumEaMxPAFXQM1z3ji9XT9GmlLBflPNdZwJHkvxH1577VWtY2/dRHnB6muQvLiWUKJsmMdCTj9afdXfm3Tuq7SxJLNyx/wrF1C7DSmNck9zmhGmyLE29svBIkiDsDyPqKyL68lc+R8249CO1TPPMMeX8pHfceKSG/EKNNNHHI395lwT+XNGoaMLS2aC3a4vHwqkBUzyxPStHw7q2/XbeGNVMSE7c+gHzN+fSsRtVsryC4WSCWN9y7Sj5APIzg/X9a1dKs4bXz7pZMm2tGUfXAWsMRK0Hc3w8LzVh/g6RZpdbn3neYpWJ9sEYrhr62W60a+kUAHe2PqAMf59663wMSbbUeBkpIi+/BOf0rkLxGj8JXTMeXUt19WGP/Qa83D/AMR/I9Gs/wB395w6xSYOV247txX2T+zd4jXV/ANhly0tmv2WTPfb0P5Yr4ybP1r1r9mPxU2i+NTpE8pW11NdignhZRyp/HkflXoYqm5U79jhwFZU6tns9D7QlvNsed1cR421hltpArc4wKt3GoM0bAHpXDeLL3cyQlsFzgZrxpzvofQwgo6nQ+DdNjvrN4pF3+YPm+tWdb8Jz2tkVs7WWY9RtAGP6VX8J6va6Boc2oXTKWXARc9TWFqXi3xB4id/scM/k9dw4UD+VXCKtqaQhOTunZFH+zNRt71WvXt7Jc9XfzHx7AcfrXZ6L4i0PSLcBfMuJO7uw5/DtXMJ4T8R3LW5ktmVbhgqSOSc56V1Nn8K3jvLdNSmEsMmd5U/KpAzjFaRp9kOrUoRXvyK3iD4maHJaPHJbllAwdh3V5pq/izRHfzo18tH6GTIzXrWteCtM0zRL9ZfLBjbdEy/KoT1x9K8a8TeHbLVHk020HnRQzh3nXkBcZ256U3Tu9Tm9tTkrU0Z2q3i6m9rp9mMyXkmNvQADknH0qn46sY7SOCxTJEaiPP866bwDpkbalcawI8QW6G3tSR1/vMKk1rShfazH5hB53HPZQev51m5qMkuxn7Pmi33ON8LeGTFayXF1GeQoRfQ5yRVTxPdZu/sMZYfKzOR2A7/AJ/yr0jVx5FsltaIfMZdqqf4F7ua8ekkkk1+4HLKEwPUknAraNRuJzTpKL0Kmt3UdzLYwxh9tqhyhPG4n+ZroL3db/DuCFDg3DFgD125Fc+lljUjDuy80hJPoorY8Q3QurOS3tXV7W08uGPav8S5DGtZfZRhHqzT8CNvu7VTyI51brj/AD0r6l+0rut/mB+f9MGvkv4f3G7WY13fKXDAH3PI/U19F29+zkHnjB+nFVQVmzGu9EdxHcqwyTTZJx61z1vfNtwBVgTO1dhyFye4Az3qt9sXoGGfSqV8Zjkp0rn9QuJoySr4NHKJyOxj1FVO3dWf4r1CY6Y4tXw5GMg1xTa3LGcSEn3qydXiltGJfIx69Kyd0zWNpbnG3suowTmS6nZ2J7ms7Wo7q8tC6IW47U3X9Z+0XhgjjYnOAcV694F8MQnwok14gMjpnkUvZtu50U6kfhR4DLqV9ptsFWB/wFNmur2+twxLxZ9TXr2t+G7WV3jWJc544rE0zwHLNqCvOf3IP3apRstBSu5as5jwr4evLlhK7uU9TXomj6ZBbqPMbp6108el2lhYCOPYuBXH69qKW7MuR+FTc25Elc17q+tLddoZTWJc6tHK+1elYUl2lwTtk/WmxQlZA2c09SJSN/aJISwx0rkfE1vHcQmPb+9JwK6eGbbFj2rClaA6iXmbAU1z1E2zog1axBougrY26TXXXHFatk4hufMjGBUw1O1uwIODip2tl2DZilThZ3KqyvHlR3XwtkefVXLEnGMV7/pK/wCjj6V4P8JII45mmkkCkngV7tptxH5ACuDx61106kXpc82phK0fe5dGVdTUefRUOqTDz+KKTauQoy7HAeJvDFvNEzNGqvjr1zXnd3pF1ptyXWMSxKSWVh+WK97nhEuU2lMj0zisHUtDUeYvkswwTuA4Oa9Tc4Dxl9JsNXT7PDGIbkk5B9Pb1ri9Z8Ey+XOyQ8L8uByCa9j1Xw5tnW6ijMbp1KjBBrFujdWt15N/ApiP/LbHDfX0qXEEz5+17wfeWxBRWjbbuK4PNUtAu5tJvo/tClcEhvpX0Pe6da3MKMlxvBBPPPHpXF+IvBMcjbokDh1+ZSvIPtWbgikzo/CgD6TBNazKDIBnB4x/jXQ3U4W3UMsitgHj1rxnTn1nwvdSLYb7q1U5MEmcj6V1Gl+MrPVOJ7hrKXIBSVeh9qhotHRXrEsohyx3cjHOaoWbMl0XLsrg5yF4FWWvPIjEzXSzIejKORToZoZoHaO2nYLghs9SetYs0R1M1/HeaXblZBIVBDOh796rm/uIZYksz8p4YZrP0ScwXMtmhVDPyinGeRVkWcluSkg8hoz97djeap9wRv8Aie0XVPD32gMXuLcBx6le9eZ3e1cg9a9N8J3DRqFnk8wMDnI4b2NefePdPm0rWHRk/czfvISOm09vwrzsdRulUR6WAraOmzBkGW4bis/Vr23sbdp7iZY41GSSaj1LUY7OFpHcACvMvEeoX3iC+EaqxgRslQcCuGnR52dtSqoI6pfFtlcTrFCsjbzwSuBXXaZo2qXyo0SxjzPuAtjNec6Bprz3AklyFjI4avcfAkKz6jBFNC+EHyMr5GPpXQqMTl+sTIovAXimNI28iApIRgiYVJqvgvxHpNulzeWiCJztDrKrDNezaesTtHFEwSdcH5slffGaXxhpF1rGn2tktxHbKJ/MlkIPygDjGK2WFjbQlYyd0meP2ei6/HbJcLp9w0R6Mq5B/Kun8LeGPEepXMYltJLWDPzSS/KMe1er6Z5NtbxW0cgkEYC7iPve5qxdXQVAysAeoUd63p4CG8jKeYz2SFKw2VtFYx2+xYlCox7j3NfBnxwntbz4peIryEDDXjDI7kcH+VfWPxU8dw+GfDz3Dsst7OSlnBuwXb1+g618aapp2pXk090w82SRy7n1JOTXZUqRhHlbOWlTnJOSRylzIgyKqtKB0UE1Zv7WeOVllhcEdRVZPl6J+dQmmQ00KrSMMkYFSQQmRxmpbeGSdgoGSa7Twj4TnvLlGmQ7PpU1KkYK7Kp0pVHZFfwnotxdTp5cZCDviva/B2kzQbRg07QfD8dvEkccYUDrxXcaXBBZxBpPyrzKlZ1Ge3Rw0aa1Jbe3kWMfKat28BLfMKr3GtGMYt7fcfcVj6l4i1SFd6WYI74qFT8zd1bdDsYkjTB4rVtGQqCDXmFj40aWQRz27I1dfo+peem5TxipfusakprQ7a1mjYBGxVK7nhinZI2BHsa4PUPEF9dan9hsGEUYOHlJ/lVPWNYh0m7EX2zzXK5bnvXZQlY83GR08j0L7Yo715l8ZNcYWi2sRyW/T3qzb+IXkheUkhcVwfi+6bUtQDMfkWuqMrs4FHQ5O6mW1s2kY5dun1rOiiYr5jdW5qxeBLrUMZ/dxVNtXaX/AIVrdMhrUoTLtTLHHrWBrF4vK7sKK0tSuDKTt4Va4vU7j7RfeUpO0Hk07ks6Lw8EknVmHyk5P4c/0ro45Hj8O6tckkZXaMf5965PSrhINvODggflW+115vgO4ZQQJZGXJ74ANceKk+Q7MKlzEngadTZ3Sj5T5LNn1JVs/wBK5vV/+QHcQ/wm3iP47mzWp4KdjZ3QVvmRyu32KY/xqlq+0W922MIkUBPHTLDP9a4aXu1WdlTWmjzuThtvpxUthdTWV9BeW7FJYZFkRgehByKil/1r/wC8abXsniXsz7V8F61D4j8P2GsQsCl3EPMH9yT+IfnmqvijTZZEEkP+sikDY9R3FeS/s7+Ik0WyjsNUuwtrqd06Wit0R1UZOe2cgfhXvUyCVgfXrXz+JpOnN2Pp8JX9rTTZ4/48fX2QW1nZmW0KM+UGSCPavWvg14j8Mj4d2+oeIJ7TTZYVNrcrdusYDZ46/oas2GmQyZ3KCVbK/SnXfhfSHYTXGi2d6o+YJJGCAfbNa0JRtqjSVP2nu81jbvfib4bk0tk0V5NQuIhtijSFlQsv3fnYAbTxznpWN4g8X+Otcghi8N2NppSmQM9zcky7VHUbcAc/U1Bda09uRDZ6JbQ7RgHywcVm319rF4D5knlr9eldEq8V1Kp5bRhrN3G6jpHnBpPF3iq/1ie4QRzWMDeVby46DYvb+ffNZfiKEvDb6DpcCW8138qpGMLDEOpOOnFTM1vpsRup2aeQ/d7szegroPAuh3U0kus36/6RdHp2VB0A9q55V+bY1qOCXLTVkUm0qHTdJhtol2xRJtTjk+p+prnWBikaeRd8szAJGByQOgr0jW7JbqQwrjav3iB29Kxo9Igs5Hu5T5k3OCf4R7VzNpO7M0r6HJa1ZnT9GuJJG33lwuGb0z0UV4vp8Q/tO/uj8yhzsA5yBwB+Jr1v4ial5enzzqeEIjiH96RuB+XWuC8O2Ajsmnkj34YCJMcu/Yn2H9a1p7XZzVtXZHF6g8mm3Ek8zZuXJWNV5IPr+ZqZY/K0G8hTJeONdx/2znd/Ok8RW6Qa1cT3Mm/yicf7TdT+XJqloc8t9HqIZiBNGWBXkDHU/qa7bXjc4L2lYueEbhodVs5eu6dV/wCAnp+tfS1l8lvDGw+bG5z718s6BcC4cmFCoVVEY90bI/Pv9a+rtKVL3w1p+qJkmaME8deB/wDXrSHuzaMamsUyxHJ5ffIq3BdAjGaxLy4EUZ557VQs7yVZMk5Bro1Oa52atuU1ha3ZswJU4NXNNvVdcZ5qa5USgk01ImUbnmGuvJbyFW4NZUN0wyNxwa7zxHpEdyhynPrXBanplxYSEgFo/X0qW7iV47nZ+E/Ca64sVwFVRuGTivZjawWmlx2oYDC4615n8MdagsdFPmsAQKwPHHj6+WaT7FISB0Apc6idlKF1dnd6+LOzDS+cufrXBzeOI7a+aAFSOxFeSap4s8Q6ldkTTOqk9M1r+HdLmuj5soZmPOTUqT6GrcXtudfrXi6abPlykA+9cxe6rNdKdzE1H4is3tI8r+Vc3b6hiUq2c+9ZtO9y3PSzNJb2a3lzk4ro9I1VZYxvbmuVlkSVKk0+Qo+AaOYz5dTvYrpT34pLmzhuELgc1z0N0y45rZ067yuGNJMsrQW/2ef5eOa37SRiBWfJ5bvx1q/ZDBFNIZ0Whai1mWA3DPpXSWfjaaBwnmsgHZjXBX98bCD7Qse9R1FX9KksfFmkSLanbMBgjuDR/ZMsSnOlK0ux7GD4lw+DUcPiqd49z1nTPGFrd2++SUFh70V4Hplvq2gPcWd5JJJl8ox9KK8WpOvSk4S3R9hQy7A4qmq1N6S1PrNtzuzrMcL1z0qPzlBKO689MGntA0ELLt2knr7UrxL5JKj51HWvsT8aMy4gWaEpNG3zZ69RXMa3pVnJ8hCZH3eeorrja+bJvaZiv3jg1AbG2mlcSxFcEFWUcGmmTY8kv9DvdOZrjS9gjzvMD8gjviq2n6pbzzvFPCbeYZBjkGCfpXquo2ELMokIYBiB8vSua1vw1bX+VdUL4G1hwQfY0NJgmclc6Pa3Fuw2sHbLF9vX0rivEPg+O5TzkTHy5DKuDnNdnqNl4j0HGxvtlqG5zjco/rUOna7b3imOe4hSYsQyYI47CoatuWjzSzt7/Rd0M6zPBu4PU11WnTTXcB+zE+aRtG3gfXFdHPHYywNDtRmZgACOQO9RaV4beGclJhGM7tu37oz61m4JlKTM62tL7zILqSMho2BL+mOtdWLWfV7F9UiJki3YYjkgU250t0zEkzAMvzHGQRXafCzSxB4dmtyVYfaGIx0wRWdS8FoaU7SPPtJ1VEuWt2YiONuQOa1/GdhB4h8IvNbkteW6NLDnq3cqK5/xJps9j4ovnt1kZftDEIOnWuh8ONLCxmlZicbgp6AY6VKV1ZrQpS5Jc0dz5a8SahJc3KwsWVS+wDHT3rX8N+H4Vg83zsqxPXsa6z4veDJNH8SDX7C2FxpF6w3HH+qkPJU+gNW/DdqUsY1MakTngInAPpXI6Xs3ynZKpzrmK2laNbxLEx/eHPzKvOa9J8MWF7bMJdPtFj3AZLA5rS8H+GobVEurx90uPlRkyPbNdt5EaIsgUQsM/ICMGumnQVrs5Z1tdDGtbzWo4pWHlow4I2fyq84vJ2V57ppUwNwPGD7VSuNeVSwhjAMb4wOh9qxb7W9s22F98zNyEPQelbJJGd2zrI7xbT5JJiFTG591cv8AEL4kaD4bs3u9QvB9oVSLe3TmRjj07fU1veDfDn9qB59VluYYnXCANhue/PpXh3x3+A/irSWvdc0OSbxBYEmRz964iHU7h/EB6j8qtXtoOKjfVnjev/ETWPFXjZb7VJiIASlvbg/JCp7D39TXoOmxR2vh6S7kUFzzmvAZo5re5LMrK6N0I5BFfRXw2e28T+D0t3I3hdr+oNeXjou6kz08unzNwOLGmT6hcebbRiVz8zDFZWsaDcNMM6eYT3wOtez+HfC8Oh6lIm8uJR8pPatrV9PtTACYQzeuK5IYi0jrqYXmR454K8IvcXKb48c9xXunhvwnDbwJ8gGBWVoVgIbgSBNozwMV6FpkwMIUDoKVSpzs1w9BQRDaaXHD8xUECszVrnyXcmIhR04rqFKsMGkeOzZcSIrfUVNjZxZ5BrXi7yJjHHC49ytYN18Q/Jn+zNayyuR2XNet634ftbw5jtoz+FZA8JWUcnmyWcYYd9taxcEtUc84VW9JHFw3j3flTfZzGXwSCK9S8LabJLoNxNH98RnH5VzVzZWonA2qMdBXefDyby5GtXX924xSjBNmjuos8em0zxBeasscN35I3ndiob/Rb6x1/wAi+kaVgoYse4r3JdBtbfV5GeMZ3blrlvH1ir+Io2VQPkArqpTs+Wx5uLpLlUkzk7r91p4jxgnrXI6zu8p9vU967nVbfCHPSuM1uNmPlx8Dua3izn5bROTeLywIV+aRzljUOrT+VELaMfMetbQtreyR7q4fc3YViXTrI7SLESze3StkzJqxy2uXEoi+z2ylpDxxWAdH1aH97JAQDzmvQLCyjWU3MiruHTNTXbtcLsdlC9hSbbfkHJG129ThLOBluIfOYklwMD612FxbFfAyWqZ3RkOw/wBphk5/DbRa6dCl4k23cVyw+oGQa07ayeTQJw2cvLzx2Arlxj9y50YSLUjmvCCyfbtTVcKI2ViMf7LUuuW6zadqVwjfu3tAAPRgxP8A9ap/BibtW1iVvlQyJGfbhv8ACpkAl0DUI+CI43bp/DkE/wAzXJF2q39DqavTt6nkjdaSnyqVIB7ZFMr2TxGa2mawLfT20+6tzcW/m+dEVk2PDJ03KeeuBkY7V7z8KfilZasI9F1F3guVAWGSZwTKPQnjmvnCnRsyurKxVgchh1FY1aEaiszehiJ0pXR966ROCw+bmuhzvixjrXyn8Lfi7Np5h0rxDI8kY+WK66kezev1r6S8Na9ZanapJBOkikZDA8EV5M6MqTsz3KVeNVXQ670e7uZcW/f1qWPwhIsfmXcxc9kU9TW9bXUMY3FwKbeeILZEKoNzY9az5YLVm/NN7HP2PhKFr7zrxdzY4BPyovt7mt7ULuGCL7PbBRxt46CsC98QSSFjvxmsttUVSWZ8/jUc9loaKPVnQSSxwwNkj3PrXJ67qgYGKJvqfSob/VJLs7Imwg71Qu9LkvrZoslY2+/2JFZtjOYOnv4o1NWWTbploT8+OJH7keoA4/E0anaSNcx6fpcWxz8qNj/Vg9XP4V6LY6Ettp0dtbqYolXCqB196TTNIit7lpHUGVh6dB2H+NVzsy5UfNfxo0z+x9bXS7dQFe2VzIxxn1/EkVx3hy4jsT5nmF1dWVwvHy8A9fqTXpv7Tlt5Pj3S3YHE1mR+TGvIYoXhuWt5TsVdy5bvweg/KvYormopHiV3y1mzc0bTdSt9Qj8mMyrIxWEIC/mAnjaB14r6K0Tx5oHh3w7Y6FrxL6ipCmGzPmCIDOAx6Fhu5xXzFZ63eW2y0tbmW3hAKjbIR178VJp94EmdppJAsZ3SSZ5A/ur7npW8KSvzTMJVdOWJ9Za5bsY0vo5kkhmQSKM4OD3x/hWREzKcVwHwl8bTz2SwX8kLWxmYeTI3+qTttPsK9QMEJjS4t5Flgk5jdTnI9PrXU6XLG/Q51LmdhtpJIrBlyK2Le/3YSTg1SgjG2m3ahVJHWud2NoxNdlWYZOKzdU0+GWMhlBFZEetNazeXK3y9jWpDfpcj7wIrJmiaejOXu4G09JI4ifLPb0rjNPjmuddktX+4x4Jr1S/s0uENcdrWh3NpKby1U7h1xU21uVGdvdexn3+g2Ony+ZJh29OtW9Nj1m8Pl6bYuif3itdT8ILbTtVuZ5NdKmSNvlD9xXWeNfGvhjw1D9ksVie46KiDJrOU5dDrg4o8t1DwrqTIZNSuAoxnBrz/AFS1t4dSaGI7sdxXYa9r2teJLkrGrQxseg9Kor4da1iaabJc9zUQ5up0Oi5K9tDl3BWrGnv+9GaS+jMchWoLdikgqmcuzN4sBjmr9nNtXrWMGO0E1NHPt700gcjWju3W4HNdJp0+9BmuMtZfMmya6jTD8orRIm5rahGs1i6noRXP/DK6k0rxS8at+7ZuRWlqdw0VuVHpXO+DS0nis9ea7sDPlrJHBmUFOi32PeNW0qDUWiuFQHK0U7RZpo7XYwLAYxRXvVMBRnJylHU8+hn+Io01TUmrHr93JmT7w8vrg1Vk3zptWQbCMDFTI0Ww/wAffBFRmOPI8psAn7o9a8Y3KckXkLGrMHycYNQXU14oYRQoFB2gGrs9vJv3O4GOnGTULeYrF/MAx1Vu9MRFJMyx7o0EhyFKe/TrUN0gYfKvuQB3qwZkVFZU+dmwTjvTSY2nX7wDdTnjNMDJmhe4g2yWwBXgg4z/AJxXH+LfAWnajG9wsYtbgEFXjOGzXoE0UizokbnBG44GSfxqtNCbjesuRtY555/CgDw5tI8Q6FeedcK2owp91xy6L6471Zj8VNNeKIXO1OqHjPtg161c2IuHVlUvgYrhvFvhC0uZG8+3WPDZ81OGBPvUuPYal3Mu81m6miSM4BkOA69VFep/CQ7vDjMWLN5x3HGOcV4NfaHqmnK32W+eaMN0c5YDtXu3wVtbq38JML5g8hmJBx1FctZO2pvTaPOPGdzcDxHqAUuzLO4XaPlAz3qta6pIGjVZ/wCAgoozzipPFOi6lc69f6is2IXnk+XaTxmuOkub231JbdT5Su2EKr8zH2olGSY7q56DqF5DqnhW80vUpU5tmYIwxhgMqfzFcR4Omt1uYUbG5R8igcCtD4gCHSvD1oXlkjj1GN0nnI3OhXkgD3rL+Hel6f8A2Rb6tY3t7e6tdI7WsOAiRbT/ABetDi7ptFJrltc9a0uOeGN7iaUuGOV3djXMfE7xNJDaWmm6ddNFql3KHyg5VBwxP14xWdrHjC5tLVluF3X7rtMIOAp75rldJ03U5dXXWtQ3zGRwWkI4AJ4H06cVc2+VtEQS5lcvfETRdStbXRLCyu7hHkiM1zIJCGdmOBz+BrufhNoR0238u8umlnbG2Rjkg46V0WtaPDf/AGC9djtFoFAAyMg+lbOixRRlVjjTIIwcYIpUYrkTHVk+Zo2LN+WAf58jORjNaVvevtEavsJ65OcH3rNuItyh8KoB+fnA4qWBrgQlEXcA3Kkc4+tbmJ558XvgV4N+IUTXloqaJrbOSbuCLCTN/wBNE6H6jmvnFPC/jP4KeJPs/iSxc6Pcvtjv4MvA3od38J9jivuaHa1urckk5yfSn3ttY39lJZ39rBd2kqbWgnQOjDvkHg1FSMaseWZrTqypyUo7nzX/AGjp12lnNYXMcoZNzMG71tCFZ4ATTPiv8GI9Aul8SeB4WhsFObvTo2YhDn78Y9PVe2OKh0e532qc5yBXztfCPDu17o+kwuJVeNy/Z2a5GFrctIPLA7VS07kitYsETJrKJ2RQ1s7sA1FcZX+Kq9zfpG3vVG6v/M+6a05i+U1bOdVk+Zs1F4m1a2tNPd2Kg44HrWFLfLboXZ/wrl/EF1JqHLZKjoKqF7mNRJHR+HNJm1Yi7lkChuQDXb6L9m05gkrLuU9a8t03WLy3tFghDKRwDXR6NHqV1E9xcMSoGfrWsZW2RDjHuela5c28trFdQsN4IH1rkNcdbi+Mh5Krtq/pVhdNYia4LKp5VTWXeIY5JCxx1NdNOD+Nnl4irG6px1OS8S3CxkgkBQK4uaX7RMdq5Ga2fFVzFJO6s/GelcD4j8Sx6fG0cOFOK1RhLzNDVnhQ/vmUKvYmuW1bX7C3BCupPtXC694kvLqRv3rYJ9awHmkdSzsSTWyRzSmeh6N4gh1LUxagkZNdfPp6xlG2kjGc14fpVzJaX8VxGcFWzXvPhHWrfVbSKNyvmYA5rixblFqz0O/A8k4tNak+i2cczSNIu3PyLx+f6fzrem09LfTzGq8H/JrY0nSoLsqIwF2fdPv60+eFXeS1Yg7fl/D1rhm5NeR6EYxueOaVGLewvZE/1lzck/TnA/kfzrH0vUVtV1YSfMI7YoOfvdd3/oNdPqka2djJdKuEiZ5unsQo/wDHh+VefXimzsY9wIMyuzZ43A9fwxgfia6KCU7nDVfIc9rcaw37Ihym0FTjqCOKpKMmrN5L5qxk8lVwD7Z4H4UyCN5XSJcZY+nQV6sdEeS1eRGqMx4UnJrpNL0bdZFlh86Y9jwMemal0DRheOZPuop+UHqR6/jXWw2Pk2hC8nsK1pw5tyZPlehxAtLYLLtVkaPHmKTh4z6j1+tdb8Pde1TQ79rVtQmKSEPC5YkMOlcprYkt7w3TfJICRhujjuKk03fIpjgkwOJYWY/c9Qa5cRCyaOvDzvK/U+irDxlqU0axyx7+OXVsAD1NWH8Uxv8Au43dh/E2Mbj/AIVwXhHUo77T0ggbzMDErDu3p9K3HsgrZX73oK8aaV9T2qc3Y3jrDy9Mj6mnRzPIcyOSPSsSFXVsGtK13ZGeaxkbxkbFlINw4z6DsK6LSvmcbhn0HaubtD8w9q6PR5EMg5rM0udppNsrx7nALYrO1G18vUOP4jmtXR5QwGKNYiDGOTvmtre6czb5j5m/a+hmtrzw/qETFMCWLK+vykf1rxXU0LvBqmMxyxlSc/xBTX1X+0b4XfxL4JlW3j3Xlpi4gA6kgHK/iM/pXyzozfaNLn06QEOynyw3Zhn+n8q9XCTTpryPIxUH7R+epz6q0kgVBlieBUtzIPLW2jOUQ5Lf3m9fp6UnMCOuCJW+U5HKjv8AnUFd55xt6Rq0FnaiJ4WyDlthwX+pPb2r3r4J+KLW80rabfECyYaF23AGvnBCsgKyNtbs1eqfCN2s7dR0DnJ9DXTQlrYzmtLn0df2dvmKfT5R5Ey5ALcKfTNZmo2s6Id3X0rI+1PHbYVyUZC2Pfjmtjw7q0Gp232W4f5l4Vu4rSeGjLWIo15LRnB+ImZGINUtD1qS3uRG7/Jnv2rp/Hultals4IYblYdGFeaMZPtH7tWb6CuCrDldjRT1ue06RcJcRqdwOa6nRtA/tNwzpiEdfeuD+Eeh6tqFwslyrLar2PU+1e9wRR2NqqKoGBXnVq3K+VH0GXYH2sVVqLTou/8AwDiPFXg/T1sWNsggkxwU4IrzzSPBENzrhe7j3uONx5yK9U8SXzbH5rndF8Q6b5zrMyrIhwSa5sLWXtHA+nxeX/7Oq6WqEg8CWlo7SbVC1wvxH+zWf+jwkE9OK6rxr8RbC1tXihmUvjHBrw/WPEUmrXzOGLDNdz0ueBWm1GzZR1MbpMis/IUitCXkFmrHmmUz7Qe9KKuebVdtTXSQGIVRvL4RNtB5ou7hba03E/NisBZJLicu2cZrXlsYOWp1+kXQcjNdfp06qo5rz7TsrtxXQ2t62FjTLMegFI1W12b2qXWY25qt4CRv7ce4YEDPBrq/BHgPU9ddJr5GgtTzgj5mFdxr3hXTdItY47SJUYY6V6WAoP2inI8zH11Km4xNDSbyOG1G9CwbkGiub1/xRp+krbW0kiKQh7/SivalVV9zxlRjbU92hljZQ27hzgZ9auw7Fid5FGOgHeqM1rHEqytk55HtUa3LM+8fKN2Oehrxj1CS7I+RYHbc2eaQ2x8sK/BUZJB5JqWVGJHJXJ5KjI5ps7Nt+ZtqoPvEcGmIQxNHE0k8oA6jA7VVbyWkJVm24xx04p8rXTHaJY3hI+Y7eeajeBBt+VcAcn+tACTSIgGS3XlVPNQ3P7y4CquQoyv/ANek+yrcRh45CSH6k4z7VY+xzwpHKkisuDuFMCNo0kDZZowQBnbxn2qrd2KzqUcqUIwdw5FaW0bd0fluW/h9KrszKyxyqu7dnOetIDibvSo4JpcxBgG3IWPHSu/8JwvZ+EVaTAfYzcdKzp7ZZv8AWIuT2xW9qu628LSLCnzCLCqPU1jW1sjWn1PHTDrFy7J8/klyxy+Cfb6VzXibT5rfxJp8jKDh1YY7DOMZ/GvQJZ1LASpvuUXhVb7x9KztWs726ZLm6gESqCBuHOQQwx+Rq3EhSMH4r2i6h4Y0aTBCx36qw29FYYqP4S29vprR2siiJbePy0LLnAz1/HNdT4otUvfBrpGFle32zLg4ztOa4XQL24k8W2MMsMkKkDeXbqvH54qXui1rE3dX8L/atXkuJrcSB5DJuPABzWnNoDRaPckzsxA3bCwwCK6rUYVYvtVXhdQVfOCOP5Vmadb/AOlCFZHdZo2BJHQ+tU1dExetzasts3hvT5dp+4Yzj3qe3i8mZUWfMyjJBPUfSk8JJ5nh57WQZe1l7dcjjirbrh3dm+YtjO3PFZUPgsa1viNLZ5mEZ2BK9s7TUIza3Klnyh5IwcjHHHtU2lM6qyKV3AYweh96mu9jAYyHAOSoBHH61qZArJtEyZUHhh5mPpU0Ljcu5V4A2ANnJrLuNqSovOFyHw2M4HGalt59xTbNHHgjO1cnn/61MDYtm84OpcfMcEMDnNeIeNNBfw34gkjVcWlyzSQYPC88r+H8sV7Nbzqrh1dTyeSenvxWf4x0e317SprW4VY5G/1MhA+Vx905/Q/WufEUFVg4nXhMR7Gpfo9zyOwvMY5rRmvN0J57Vy7Jc2V3La3CNHLE5R1PUEVciuspivnXFxdj6mnJEV7cHzOTVDUL/wCyw7+9LqDjeD71lav+8uIoz0xmtIIqc7Io6d4lstS1E2ksvlOM538V1VtpYuLVJYZI3DnAwa4rVfDEV0ftECAS+3BqPTF1ixuFX7RNGqfdXtXTyJrQ5YRqN9z0W38O375aNEGDxmu58IaFfNcKl5IpgQAkKOvtXF+F9XupkjtprhnkcgAAcmvadLiSz01FPB25Yn1rWjSu7s58dOpRiovqUNbCRxbVACgV414+8TR28kltanfIeCR2rtPH2tXE3mW9i2FGQz14nrQEEskkxyRyc962lK7seZTj1MHXNUFvBJPcN856CvH/ABNqct1cM2T8x4FdV4t1dbmdwfuLXCz3CT3mNua0hEzqzvoU5oyFGepppUkYq3dsA/C9KhI+UcVoZFc/K4ruvAt0yyblYjahP9P61wtyNr49q6jwNOqmRW74/nWOJjeFzfDTtOx7VomsXkEStHIenNamlXryXs7yNlmXHPqeP5ZrnNBVZIBh+3Q1t6RayPfIgw26Vc89sGvHloezFsw/F+no2mPauwihVTc3Ug/gjycfic8D1xXi3i3Vft+svJEuyBQqxRg8KoHCj2H68mvXvjVfpHpBsLdgv2q5DTsDyY41IUfTjOPpXikFu15qf7tCUUBiPbArvwUUo3POxsm3ZFUxlpkiUZ3Ebcehrr/D/hySWQBWjfAHmMD/AOOipdC0B7W7ht5lB1C4HyL/AM8kPc+n416GljHp1iltb43EEs3fJ6/jXfBOpscLtT3MiDSY4QnllMIACc9T3rSjsxs8yaRAo7f0pYofl3H5FHGQeSfammNribaScJ0XsB/nvXoRhZWRyOV3cxNb0ODUFNxJIiRqfvEcfQep+lctI9vpsv2a1tZI1Rt6GbDOx78dAD+NegXEaqezEDAJ6L7AVzerWIyZFQSP1+YZxWVbD+0RpSrcjK/gzUprfWpFdjFDK25NzZY59P8AOK9f02RJoBtG0nv3NeApHcRa0tzIzElhkt1Br2bwtef6OgJ7CvAxVJwdme3haykjcmgZfm24HrRDKFbBNXEfevYiopbdSPlGDXFY77li2mGRhq2tOuPmG3muYWOVDwwxWjp1w6kBtopOI1I9P8OTl2VSw5rb1PO3b3FcR4d1DYy4x9a7CWXzYEfIz3oW1iZLW5la3EskZUjPy18/fEHwJaNqDX1nGLeRZRKxQYB/zzX0Tfjcv4cVxHiC0SWN965B4b6VpCbg7ozlBTVmfJPjnRbqyv3umj+RzyQOhrmK+jPFeixzW89tOgZsYGf4uOPzH6ivD9e0R7G6lSPJRfmXI7Zr16FfmVmePicPyvmRid+OK9I+HcxjiWPPGc4zXm5BFdx4DmO4KK9Ci/eOCa0PbrW48yALn7sY/WsXSr6Wy110ViFLcVc06ZRawJ/y0YEt71jXH/Iw8da7m9Ec/U9fsGsNYtI4NShWZB0BYjGfcVv6HpHhe0QQnSgCDgnAJHvzXB6HKYlTnAIrfTUJI5Bucn3NE6MKnxIFJo9CtGsbOLGmeWcfwjrUk99I9vuk+U1w7akskkY3iCbIxIOh+tW/+EihinS31UlM9JNh2sPXPQ14ONyqpdzpO/kfX5TntBKNLEK1uv8AmO1xZZ4nfOEryXxDcrazOqAlie1ev60y3UJEMiCPHGD1Fef6hotnLdeZcTKEB9a7smwGFguack5fkTxRm2Yyj7GjBxp9+5x2t+Go73ShdlmBIya5NLK308ldwzXqnjDWNCtNHFlHcx+YRtA3V474q03WIoftkIaSE+nYVrj8JFVL09j5zBY18lqm5Dq2pRxKVU9aw7a8HnmVufSt/wAM+DrzXNskkhAJ5Fet+GfhTo4iQ3MYZveuaNBpG06/Ozwa4uZr2XCoxX2Fa2j6Fql26i3sZnz/ALOK+m9M+H/h+0A2WcXH+zXR6founW2BFAg+gprDt7sXt7Hgnhn4X69qDJ56i2jPXua9k8E/C/StHCTSxedMP435rtrKNYwNkYH4VdBmdgkYrop0Ix1sYVK0pbsdGltY2xChVwO1eY+NtXWa9dUk+VASa9L1qCO10qSSd/m2mvEr62muLm5mcHY2cV6mGp3TkebialpRifPvxQ1281DxNItvIxSH5eveitHWNKhbXr7aoPzgn680Vi6HM73M1iEtOU+8W+0SbYpNoGTg+1JawLGCjTFucAY4FTuyqiokv8WBkZIFQtbMkocXGN3y4I/WuA9Qe0c5MhWZQccLu4qRUaS3WOUqTwCMdqr2tv8AvnWR1dwOCT71YQN9uSNSo29MNTAV4WjkCRhNoGBiomAbCNhcc47EVpuyKzb2UZ9BzVDVoSxj2uEjPboTQIpXccirujKMQeVHBApstwzQCWPc3Y5OBn0q7GCWKu67tuDjFU7uMSTJHMoiOcjnhqLgAgmkkWRPuY5UetR3ECTsC9wwIGGCjjNTTOITELeQlhnfzxVa5dZJvmEm0rnCjigZZC7LpCzbxkbcHpW/qSqbIRsOGwMVx0awpfwASMpkcYVvWus1idYYYd/RnC59KwqfEjSPws47UdPEcrPGVh+bceBwPaqd+VurB1WTeYB5gGf0P4V115GZ4Dtj3Z7gVz0cTwX8trMF2SApxxxjvWxkYXh/ZdQvaSx7gA0bg9CP/wBVcp41sIdPuNC1C2t0j+zyvaS7Rgeq5/KuksJ/7K18iaUb3PlqoGc44yfwxR48sXvtI1K3hQs7xi4jBHSRDnA/ComtTWHY6fSJDd6fGJIwRtAAzx0qm9vJb3RCsu8OCSR1Bqv8ML6O+0i3jdlLJHuwvO6uhv4d1w08KkKw2tu7e9UiSt4ZUQ6le2ysf3i71z61djPly/v9u5xgjsapWreTrVs+zYcGNvfnitXUUSOV8qsnO75u1Y09JyRrPVJjreUxzMit067h2+tXZNqqPLCqfeqsTq7ANDgkcEHjFWbdW2BDwwzWpkRXx3wfu0G7jeAOue9YrR3SX7+WqRQgYG3PzY/l2rosrtJfaWIwRjkVmXMEjB9+YwwIDL1ximgF0yYsqPNbjcNwG0/Kea0FKPbmJ4++VDDuOn61j2MwimcSB1VflB3Hp6//AF60rZmnRUBO842t1waBnnXxT00SJB4ghVQz/urlR1BHCn+n4CuCWTtXuOq2C3Ftf6fOu+2uAVBzgqTzn8DXgd55lpdyQy8PG5RvqDivHx9Llmprqe9ltfnp8r3Rbu086346iqnkrcKrH761btn8xeOakW1YNuQVwrQ9N6kdrGc4xzWvZab9oYBkU/hUVrDvYZ+U1u2SfZ186SRVUdyeKtMlprY3PC/h20spkvpQuU5qxdeKbLU759Ms72PKnD4bpXH+K/G0On6XJb2snmTOpUbT0rwr7fqOm6k99YyMshbccnrXo4bltZ6HjY5yc09z6N8VwQ2tk8+f3cYz/vGvn3x9qhbzI1OHfOfauh0Hx5qGuS/2fesCV/h9au6p4Z07VGBmXax6kV2LBTa5o6o4/rMVoz5u8QXGJDEp+tZ2lpunLMM19K3X7P8ApWs25l0/VmimIzhsEZrjtb+A3i3QlaWGJL2Md4uv5Vk046NEX1uePXyqZeOKhjGWr0TS/hpq2rXLQ7GhlBwVYYq/q/wa8QabYtcohkKDJX2qeZDszyO+GJR9K3fBYzdhfesrWoZIbvypFKspwQeoNbvgeEm7DkcZpVn7hdFe/c9j8N2/7tT7V2ekRrZWN5qEnyhYvlbHIJOBj3J/lXL+HB8iKBXoF7psz6fa2McfJPnS/wDAR8g/XP4141RHtU5Hgvj/AE/Uta1SGwsrVpppF+RYzngnAH5Jkk1FFodp4ZsxGrxT34X95MrZVX9FJ4JHTIz7c817dD4Qs9PtrmRpglxdALNKp+YoP4d3YcnIH41iT2Gh2LFobUSTAYEhHIHsTz+WK9jC4GrKC5tEeViMXTUtNWeR6La6vFrUd7HZt5K5eV5AVyoBOFU8n6nn6V6Cqxugm2hgwyN1IbuOLWbSSQKtsswEigYGw8N+hNJbQ29rNc6W8krXFrO0TIeg5OMe2K9ajSjTXKjy6lRzdytd2/nPjgEdMcAVTKyR7kXDA/ebu3/1q0b28s4mMUPzY+82PvH/AAqg97b5PynPckVrZEXKc6gn5lYfSq0kKEfeP41oNdW7dJAKgeSFs/MtKwHP6npyMdygZrX8M3rQgROfmHGfWnvGrjjaag+zbW3L8p7H3rixmG9tDTc6sLX9lLXY73S71XwG4NbkYEiZHNee6XdMCF5DDqK7DR9QjbCscH0r5ucGmfQ053RanjKsRUSFVcZq/cqJI8qc1myblbuR71KNTodGu1jdeTXd6XdiWBUz+teUWV1iQDIrtPD12SyKDjmokrFbnW3DDJHTiuW1U/O4P3TnNdFeZyNvTFZGoWxYbtvWgSRw/iGzWazWQcMOM47e/wBK8yvdJWbX4YnjDLJvR1PTGP8AEV7ld6d51u8RXOQRxXB3ujSx67aO2V2yH5sZ7HtXZhpe8jkxMbxZ86+L9Fk0fWJbXqhf5D7HpWn8P2KX+xuqkg/Wu6+MeitLILwIAVY7ivY8f1rz3wY0keoTMis2VBKgZPP/ANevcp6TseHNXjc9j0plkvF25wievc1DBbtceJpJB9xOpo0Wby7MPwpb/nou1s/4Vet7y0tyVSRS5OWPqa9BHIdHDIQVVe1awYyQjPXoa56yuFZd4atXT7g3AdFyDWhBYmnkiQBuR2Jqey1eVV8tWVkbgq3Q1AyTCMrNh09uorNuIxHllYqKAOnNuU0wi1mcwuf9WxyYD3we6/yryj4hrqsdpL5V1KhXrg12mi+ITZTszqJEAIIPak8ZWdrqugnUbBCEx+8Q/wAP/wBavCzTBf8AMRS0a38z7XhvOFb6hitYy+G/R9vR/gz5wiivZr8G4mkkfPVjmvVfCGsSSWv9majFuGMBiO1c/HpKpqaFlwN1dtZaVH5sbRrzivosNQUqSZ8HjajpYmcV0Zp+H7H7HcGS1+6TnaK9H0QXEkak8VxWj5tpirCux0OaRmA7dqzr0FTLoV+dHRwwyYG5qv2y7SMIWNP0238xRkZres7HoQlc2x03K1nazS4+XaK1oIY7df7zVPFasq/MwUUrSW0APIZqAOO8aNLMVhLYU9q888a3FvpulyKhXeVNdR481jZeNJ0VAa8Q8SazcahczGRiU5AFenRXupHl15e+2c1o1s13PeXMgyXl4+lFdF4aswtkzY+82aK3jTVjnjsfWoliLBlCg4waSaR5VVV/eY7AVmxPGSvmbjjgMOmPetcGNI1kVyuBjAr5098gQgMd0aIR0PcmiSae2ljxGkgk6uBjFRXi/OJNshJyMgcGltptqhZGJx3x+lMRJG8zzMXRMA8gNyRVqEAou8kjPG7kiqvmRq3mRp945zjrzU8zo8ZJDdeMHpQMrSWqG5GYwQWJLBsUl9HyVKBhtwrFulWbZ4jhWQnDfUUXyru3BAy9GUnGBQBjwM1vGwkQMFON1JLeXPkybhgqRgL6VeZUCN+66j65AqPKzW214sp6BeTQBj2txLNqlm1wrHMoUAc4Pqa6jxh/x6W23tJmsNIFS+t2EDLulBJB6Vs+NEkks7VIz1k+Y5xgYrGX8RGsfgIdKvORDMvyjoQe5qze2rSMHgZA3XO3Jrm7S8KukkcZkXO1ixwQPWugtLmAEIpy3XDdK0MjhfFVlcwa5HcyINjMp3njnv8AyFautDbZxXyjIR18zPoeD/OrXj6KS50Z3RSjQHcAvIPvWdBMt94VljEgaX7OckHowFEldFR3Oa+HAOj+JNS01Sy+TI2z0KMdw/Q16VEiSFwZV2OOBnkH3ryoSeR4x0/Umddl9aLnP95eK9OW3VdjrIU3L5hOeGPepg7oqa1M1pG/esWTfE4cL3ABx+NdJeLHcQRyMu5Hj5A9a57xYkFrJHddUPDKp6gjrW3o8wuvD8Ui5LJjp1xWctKifctawH2jMgYpAWA7jrVi3eN2MgbZnGAwwRVGDKxSSRrJlskLkHvVqPYiqGO5jjk9s+9amZM8q+aY22luilTjIouyVhVmOAUJJ4IpJrffKoZ1VVbIYH71TSwW0m0Nlk+vGfegRgSQwyjzNxMgU/Kf4h9BUmnSs0WN2WU8YXAz/dPuKm1W1iaORo8ox+UsB781BYRpaTSeTkFWG4nncf8A9VMC1qEjNZyNJCWQnG0c5B4P8/0rxn4i6eIfE10RGEWUCRQOnI5/UGvYoXa4t7mN0Zt24ghvyx71xfi7QBq95BcLcFWWII3f3/rXLjKTqUrLc7svqqnV12Z5NGbq2l3RNuX0NbmnamGwJYSDXRjwKGb5ro1p6f4ItI2HmSs9eVHC1ex7f1qCMrTFS7dVSEknoAK76+8Gw6x4Jm0+RWhmdcq6nDKe1XfD+jWVkF8qFcjuRXWWbbF56V3UMNyayPOxWKdTRbHxTqdveaJrdzomqZFxA2Azfxjsar3caSfK4A9xXvX7Rfw+/tyyGuaVHi+txn5R99e4r52tbqWM+TdKQOhz1B9Kc6fK9DGlU5laW42KxNrefarc7ZB39a29I8STrP5EzEt71QlYKAynIqnqELSR/abfAYdSK2o4icOpFWhGWp3tl4imjmDQyvCw7q2K7HR/HmpWrqtyUu4COc8MK8D/ALTvI12ty3tWro13qN+oSOYoR2rrVd1NOU5XRjDW59JaXceFddnWdPLt7vqR0NdJc6VavZFGeORSMV83aek1u4e7vxDjuGwa6I65qcEKNp+rPKnozZFRLA1JJtIFiIwe55z8bvhmYfFMl9bx4gmO75RwDXLaX4emsXVkTKj0r2afxPLNOLXXI1dG4DkVnR6PJc67FbadH5sU7ceijuT7Vyui2+SWjN1NQXPHYf8ADrR7i6uVkuEZLeIgucfe9hXpOo31vHIxCoSRgIOgHue9VxZx2Fl9khlRQAQNo4A/qfc1zeoadCzkyTO74wGRtp/wr0MNgadL3nqzkr4ydT3VoiXXLuaZGAOR2HpXGXzTElZFOOzCty9LRKEaRki/vgcj8+PxpZ7DQJLZGeyW4PUyTOzMT69a7XG5yXOC1BWeYQHBd+FXu2fStO7vYYILS+uYyZZithfTlSNkiL+6bns6cE92Q10appVvGfs8KwnsU4IFYeow6cPOhuXmazvU8i7JfdtXOVkA/vI2GH0I71DhbUtS6EUkMbqQVX8qzrixibgxqfwpujG9jimsdQkBvLKVoJvfHRh7EYIPoauOfU0biZjT6Vbn+Bl+hqlLo3eOdh7EV0T/AIVE3fip5UFzmzpl/GcxyKw+tSw/2hEQs1v5i9yDW3nnpTHcrRyjuV1QeWJ41ZWX7yn0rd0srIisMg1lW8y78MvFbOlxqsgaPlT29K8jMsK2vaR+Z6uX4hX9nL5HSaf86bGHbtT7qyYnctWtJiVwFP4VtCyymGXmvCvY92JxrWrRSA4/GtzQp9l1GrdMipr2xZc8fpVKBTHdRkZ60pMqx6MX3hfpR5YmGMcVFYfvI4/XaK1ba3wc4wKmKuEnYpxWaKCWGa5/xBpsBudzDaTG2OOh7Guvupo7eItjc3Yeprl/EbJ5f74sxY/OF7nsv9K9PAUOefN0R5uOrqEOXqzxT4gQyXFhfBg4CxhRjsQckkflXhF1Nc6fN51rK8RZmQlDjvnH619JeKLdxZXglAdyec+pya+f9YtFNrdLjlSJFPfjg16ctJJnlJXTF8K32of2gtzJNJJGPvKxyGrvLHUWuHKJaRr/ALWTmuL8LCFMJcMFXA5NdtYyWgx5ciH05rtp7HLPc6PRp2XAJJHeujs76aEloAh45jcYJ+hrlLWVU27cZrcsJDIp7nFbJmZoxaxFOxf5lZDhkPUVb+1QahEyIQW9OhrAlsY7icMSYpfUdx71rWOgzqomhdZCO2cGmridjPPh/wAQMk+oWul3txpkWRNcJAzIhHUEgVe8OX0gBhVElhkG1wWwMH19q9X+Hni59HsrSy1LTruSGzleWHyJ9gJcYZZB0dT156Vwup6BZvq15qEa/Y455nkEMbfKisSdoHoM1nFSbaktCua1nF6nBeJtNay1H5RmMncjeo/+tXReHYt21sdqn1+KG6hhsk+YgcN/cP8ACT7HofwPam+Gy0beXIpVl4YHqDXqYRrk5V0PNxzlOs6kupoyQqZMjrXX+FbaNlQu1c1Msand2rovD0bSqnlNVYpfuzPCv94ekaWLWGMHINX21EKNsMefwrN0TT2aNd5zXQQ2cMa8gV47PYRmlry5PdRRJbiGFmc5OO9acsscYwoFY+tzt9ikYccGnHVieh4j8S79pNSkt4z1OOK821CLbJtx3rsPEkxm1mZ/vYY1zmoRl51+XvXsU4WSPEqTvc1NNjWKyjX2oqreXS26xJux8tFbcyWgRWh9EaREWtkjkkZWOcn1wa2Y7uOIFHI2gcn1Fcpa3M6XMnmMzYJG0DGK2lZf3fmoEXbnPWvmT3zaE/mRoYjhWXPTpVeWOKOALvbzV71PA8TQqqDGR94VBdW/nXBKuAcFSSf1xQIdCyxokbsfl+6frUsTv5ZaNUKDrnrVCW3itVUNI8nzAEqf0q39siit3LREADoetAE8c+6SMRxnB6nHFSSMQWzgKSSc+tV47zdCETaFxnbjkUtwQYNoO8HrkUgI5CZ1JRmi2N271n3c029YCz9C2QOatxTAwyJ5TMAflx1xVcXEkYd/KC9ufSmMgjmJ1W1SPdjI3+1bXjFS1nAAGJ3HGO/FYUc4e9gaHbgyAsBjiul8QGP7PAX6buD74rCX8RGsfhZyW6S2tdv2QF85yOhq3pV0d+ZWBDZwp7Usx8wLtQsE+XAHGabZTXfm7ZrVVAOACM4H1rYyNC9ha5s3QNENyEevFcv4Uto7e5ubfzgQeJE9M11zeXDGG8lCc9u3tXJZ26/coqrFGPmJHORngUdAOR8ZWX2W2sZ1JVrG8eIjp8pPFelaFcRXumR7pC3Azk9OOlch48sftWmanG3XYtzGR3I6/wAqs/DC6NxpaRN8wWMsCe57VlHdmstUmdLrVh52lzphT8vylz0HtUPwuvPO024tSQTCxTB9ulWZLx57YR+VzggjHI9653wLc/ZPHF7Z+WEWZRIOwJ6GprL3b9iqXVHbROVQ7duQP4e5PY0O0sZ3IpCAdSM4PpUhjCzPCIiE3dmqZJJkJCqPLT7xPU1qZkNvM0iCSbcACSSRg49hVyBlCuF2GMDK+3HSqFzN5xWKVAvIKHJAHNWQsiwMpmUntxmgRBfxK0LCUybCOG3Y2+9Y07GJdiRTN8vylzjjvXQx4uYTDNlldMlCeKx7lB572qsiA52A8nIH6cUwIrG4ZZU2yHBPIZeAKqWKteCf5s+VMyD6CnncuxpmUSjoo43Y4HH5UvhsM0t8vBzcMcg9xwaUloaUpcsrkq2TZq3BaspGatrCc9anSPGKy5TrdQfaRquK0o2OzC1WgjFXYlp2MpSuQvAJo2jkUFWHINeG/F34XW8sk2paYgR2yzIBwTXv2w1m63Z/aLZkK5yKUopoUJWZ8QOrWlw9ndKUdTjmrFgI1dk6o3avR/i94O23D3kMeGzlsCvLEke2lCycEHHNctrM67i6ppDIDNC30Fc79vv7GVtqlT6iu2iuRNFt4NUr/SYrqI/LgirhPlZE6d9jhry8vL7LSXMh56Zrr/Ad1KieRJIzYPGTWJe6K8LMwztqfw40tneqWyVNehQrRunc8+rRdtj0e6jt9RTyJMB8cGuw8EaeNL0pppW3TzZA/wBlB0H49fyrg7IrJqVqGLhHYbtvXFaXxB8UalpTxx6ZbA20f+tI64HQCuyooSkpW1RhFyUXE6bWJbpN0xjkKf3VBrMi1GGaM7cKw6g9RXm2sfFXxKpSbTra3lsYlHmq2S7Huc9qu6Z450zxFD5kYFpeqPmQ9/ahTjcjlZ2F1cxyHZIuVzyPWqV28tqBNCwa2ZuVfny//rVnW9+syYyDjuKlN11jk+ZSMEHoRVXJG6jtYZVgj+gPBrAu7iRUcN+VW7K3sJLmezvJ7nz85RvMGCp6YGPwp91oHmWrqt9JuBPzMgOBSabK2OYfWtjWurOchG/s+/8A+AjMMh/4Blf+AiukQxzRCWNg6kZBBrlZ/Dc1jcXNq94JrfVI/K+ZMbJgd0Rz9ePxrE8LT6haRXQbUngFswXypOVK+mDznt+FYptOzLequd/IWWofP2nB5rCtPFFvM3lygRv/ALXANaSXEcgDZFVzJisXcrIPlODUUiMpy3IqAuVGQw9qcl7tG2TBp3AkBXI6YrR065WORcHGKzgYZeVYU9IWz8rfjQCZ614eSw1K3WS3uEhm4DROe/sa6eCwnRFEqEj+FhyD+NeLaJqN7YTopklSPP3oyP1ByDXq+kxavcWMN7Y3MF3buNwZWMLBvQj5hn8q8qvllOTvHQ9KjmVWHxamhe2Q8vlea5q9tVSUMPWupjv9YiXbeadcMgHJ8tJFx9Qc/pTP7QsJPmm0VyvdjaS4/lXE8qnfSR2rNoW1iS6G4EKljyAK21m8xSsSM3HXsPxrEi1SQSBbbS9qj+EWRBx7FiKnvZdauuPswtkZcEzSKoA+i5P6iqpZU0/ekZ1M1TXuxJLqRYD9okmRm2nv8sY7kmsYxfaFa+/eGJCRErjlz/fOfyHtWpZ6QqndeXC3IGGVQuEB9cdz7nNTMjNHKvlv5Sn7o/i/xr1qdKNKPLE8qpVlUlzSZ5V48j8qGWUBfnjYqAOpPArxbVtLDrcLtwzQMucd8Z/pXvHjiF5CqyIib2+VMYwM8CvNNbsXhWSQlS20sAOMcEVjNXN4PY8p07TLm7ZV3GNBxkdxXQwaIbDbIs7sP4gxql4SVodRW1m/jXeh9RWtqnm/aSu10iPcHNdUErXOWW5dXUEijBLHiul8K6lHcMQDgYxXF2ukahcW8l1DBdT2cX+smSFmRfqQMD8a2NBAhkHlMpOOgq0yWjuRJslzkHBrb0y7ZANp69q5y0haRF3Hk+laQkS3j29/rW6IZuza00Knc2KxbzXpJXKo4yegJ61h6lfliVU/NWdbQ3d1dhY1Jz/F6VDk+g0jd0y4b+2IYZ8NLNvUITgOMdDXaWGjXOU+0RqLheC6uGE49eOjAdu9czaeH4Lh4vtgaRo/m3hypB+orqooYZhFaLuFup3Ntcg5HTmtKcpQd0Z1IRqKzO5vrDw//wAIqSPL83Z+Oax/AqqoAJ4zxWZqJjmt/nmfzB/y19faQD/0IfjWl4LWTzjHIhRlOCKuCtTl712YS/ix0sepadKqxDFWXkkfpxVPTY8RjPpWnFHu7VxM7iqIWbrWb4qQxaNMR12muiZVjXmsDxXIH0yZe201dN+8iZ/Cz57uo1DySPySxrBvCpuRt+7mut1i0X7DLIvUE1yVqvmOQ3WvahNSdkeFKDjFX6mT4iObiPB/hNFR67/x+Yz0FFYVH7zNY7H0l/aMjR/uYVkfo2P51Ztp0vFGS6j7pHasOzYG5JWZULNypFT2Lt9odIWUqGIODyDXhnunTm6lWMFYidrAKM9vWrT2zXKLO0xRxyFB+9VNodgWZlIUqAcnrSC4kS5hRMTL3B/hoEX4xMJNjxDAOTk5qYNG8jAoMk9aiuJ7V0EXmhJjx171XkdGhxuClORzQBcnUKFQyKuT19QKGEnk4VwWP3ff2rLt5hO6/vliKN35zWm72LhWN0Nyk55zigBSskTDZlH25xjrUGqgyKjSfN2bHSpGuUHPn7zj5eKaJoJLVpGU57rnn60Ac9JbeTNDMjBPLkA+UHJ5712viBS+lREZzuHA78VxusNFKgWN5EG8MhzjPNdlqRVtCSVgWCbW4OKwqfGjaHwMwEEgJHzJxwR0NODSpF5YYOzdST0qGecSSxruIRck7Tn9aVF+RpIUIBGR3zmtjIspc8eXh3dRywrC1Q/Zdd+0PtUyKu1QOp6GteO7KSec0WSpG4LWd4rRrhYpyCrEEqwX0IoW4BrLQzSWZO5op1eBww7EVzXw2m+z6hd2I3B7WRo1BPGBXRajL9o8JmZdqyW53Lx1wa5CWRrbx9HJFL5MN7Cs2R0Jxg1k9JGq1ieibJFPmLh8gfLnGO9cLbXMlv8AEeymYFfM3xnBGB3xXdwu8sUT4Vm2lenSuD8Uwi28Q6dcBUEi3I3FeyntRUV4MKbtJHqGoP5d2XRjllUnI4qzBuAKmUsCv3Qao3j4ijIOGkiAB96IJJJI/LeRg49B1p03eKFLRsszSbZF+ZzjphensfWl89NvnMXw2VwBz+IqCRnaeGKRVXPDZOAKmeIspVWJbAB56fjVkk7SKkS7SjMFw7HgCs+4t2Z3uEdQ5H8Lc1KFkiG4LuLEbsnP/wCqmDOySHAZl6Dgcn0PegDOmR94HM/HzZAyDVLS547TVZwPLiHmYfJ5b3/Wr8jLDK0OQsj4Y8Ywfeubuj5niF9pAdZAd3ZsYPP+c0wPTEhHWpFh9qfpR+06dDNx8yjOPWrax1kdFyvHHtNWYlpwi5qRUoJbFUUrRh1wRTkWpVWkI5TxR4Zg1K3dSgJI9K+e/iP8ML22eS4s4WZQc7QK+sNuagu9Pt7qMrJGpB9qmUVIuNRo/P5jPpt+ILlXTnHzDGK6KOSNrcDPzHoa+lfiF8JtF1+2fNuqS4O11GGBrwDxJ4I1jwm729zG9xagnZMB0HvWM4NG9Oqm7MxXhEiFZEBrIvbIwndEhIHNbVtJ/DnPpVrbHIhVgM1lzOLOlwUkQeD7yO71OCMj5owWYH0HP8wKt+IJJ4NQeS4t1e0mGGyeV98VHoNjHY3txdKQGdRGn1Jyf5UupXVowa1upndSD8xbnPt6V7OGm5wUmeNiY8s7HAeIvDN5b3TajoUisjctH1Vh9K4q/t5VuvtEML6ffKclCPkf/CvQNV1D+xstZzPNEDyDzis288S6Zewf6VChYjoRzVyUTFNmZoXiyXcsdwPLlThlNdlbazFcRhwwwfevKdYeyupTNbN5TqeM8GjRtaYOI5HwVPr1qFUtoVy3PVdST7VDDewybJLc8kd1NbVpqCy2qr5gY45+tcFpOtfOF3Ao42sD3FXLbxFDDOLOaEq0TlJGHb0P4itVIho6PX4lutPkizhsZRvRhyDXJXfk/wBrwaiDHHb6mm2VnGBHcA4cfXOT/wACFb1xqUDwbvM47HPWsDT7iOW5vvD82PK1AiW1f+5cKOPpuAx9cUpvqOK6GzqGgaY1uFKhmx97vXPy2d3p7H7M7GP0PNbXhrVrfUIja3paK+g+R1IwG963JbWNl5XIp8qewXscG1xqA+ZiQPSlXUJej5rspdMjYcIPwFUZ9Bjk6LilyMLowEvGHzK+Ks2+tTREfNkVLN4bmGTG2fY1Ul0a7Q4CH8Km0kO6Oj0vxJCSEnQY9a9O+GWurDqsVvHKr2l2du0nhJP4SfY9PyrwhtJvgciNvyrV8PXOq6XdpJHuwrAkHpxVJtqzCx9dvt8oKFUBc7gh55p8ca+WFZSEHTI7n61y3gXxdbeIrEFSIr5UHnRgcMf7wFdaoVpNpONoz0Gc+wrO1hkJt1aHKjazcjHb/Cpm2OgVh5jJ0HBApBI64keMkHgD3+lOeIqjSB2ORyvSkBCR+7YLGqnPJHDEZqpJt+ZlyQGwSDirbAMu5R8wHCjIxjr9agaJjC0r52ls8DP+eaBnEeIrdL++T955hDFmz/CtcN4ssIVEhVdylcn9a9V1C1h817iRAD/AF4ORXF+IrdfssoZJN7xNuVexx3qXHQ0Utjy/w7pNrb2ei3S6PHqcEyl5r13wtt83Kkgjbgc5NRWNzoXiC/vLWP5jBMwhZvlMseflb3yMVwo0trqMRedNsll2eWJCFPOOR0rrtV0NdPEOs6SX+0QIqSxD+KMDHA9RW1O9jKdrn0N4F8WeHdL8M6JD9s1CyXSYZIrrSra3R4dRLZwzMfunnmvHl0mxh1Ga82/Z0kkZ1iT7qAknaPYdKwrDVNRuVVrNnO7kbVyTXS2Oj+JtSAb+ybth/eZNgP4nFOnRjFtrqVKU5pIlF5DECsCsxP8AEaqXNw3LE8102m+APEdzgbIIs9t5c/koNdFpXwT1y6lElzcXJQ/wpCEH5sf6VrJMSpS7HmNnZyX04OAF7mup061jt0Cxge59a9k0H4MpboolEQHfzJC5/JQBWjr/AMI4JrFTZXiW9zGrbQIlVX44B59e9Qpwj1B0n3PGZLgRJtVc/SooLxY2bkoG+8D0rZuvht46Fy6tBaQRqcb3uAR9Rtya4Lxc994b8QTaLqUsUskaqxeEnBDDI6803NEulJK7R1KXqofM80uR6dxW54M1htP1+K1vWX7DenFpKf8Alm//ADzPse1eVRX0q/OkpkQ9PUVt2NxDqdj/AGfc3EkaEhkkQ8o46Gk5XI5T6o0uLcgLVpPJHCnbNcH8KvE0useGBHecajYt9nueMbyBw49mHNdNLKznrWTRomS3NwXJxWVq3z2Uqnng1bIJqR7MNbO0nAxVR0YnqfOXie/mtrya0UfKWNczb3G2dga6z4jwxw6/MqcjPFcSWEczu3FezDo0eG7vR9DL1abzL5/aisuaaSe/uCmcAgUVw1anvs3jC6PqZLy185BH5bs+dpAz9KmjtreN3vhJ5ZbDSKDwCKxtMEeEuUi2KnDiteY26QMI1Zi53EE9BXlI9oe179qcwiSWM/733hVzT5IvNCi4JDZDdyKzbXaspm3JuwNo28Vo2QYK+0BH+8SBjNVcRpyW8MZ3AmZiOCRziq+sRyXUMcSv5ZC/wjtVb7dNCztu84cbQeoqWSd55QV8xTt6N/KmIisvJjcqZsJ0ZR1LVttDH5CCKMq7Y+YDn8ayYpLa4VZUVVCcMm3v61oXDzMsQjkGMfNg449KQEjvc28qKAZVIxyvIp7tH5PEZVx1OKa/k7Ek81snGQxply1xuG2QPHtySTj8KBnOeKRmBXWQIQCenQZruLYi68JLuG8GBcjPXiuQ1VJWtZN0iIm3p1xXT+EZDceEYsMCfKK5HtWFbRpmtPZmVZRQBHjigKnAOSe9XHlWGFoQwHp05qlcSMgX5im05PrUzNJ5Ym3I6DoxHStjImtZbWa0aRlJxjIHWqvidd1rA6keTkgg9RkY7U5Z45JysaENjOVGAR70uutENIlSNvnVN2M8cULcDn7KWZ9MvYZDwYzgDnt0rjtUfzrDQL7IVoZXt3J7en8q73RY1CTNJkhgQNxFefOv/FMXS4z9m1NiR7ZrGpo0zWnqmeo6P5NxYwN5hLZ+Yo3NcX8R7aSxeCXzN6rOrBgecZ7/AIV03g+8L6VC/kqseMrx19ax/ihNEdCnzCnyrk59Qa03RMX7yOyu33abY3BbbldnPTkCm28iLJ82/wA09CvSorOYy+DLSUYH3CSfTFTW3mGNZdpLL/zzPBFZ0H7iLq6SLkolMy5MbEqdwYEj2ojEkMQdmVU/uryGPoKiMi/Z3+znay8sH6UrSbrNGVjl1yNvXIrUzEimffJuwSfulRjPoOe9QXcTBi2QWcjgnBB/pTlfdE0Ujd8lgegqG4uZAfMjkBctj5jz06GmBXaTy7nfKM/L0xx+PvWFcbl1mUmZIvMO9HI6cAGtNFY3ZkCqeS5P8QPcc/jWffRhtQlmBADAYyf4SORQgPQ/h5L5mjNA8pkeNy24jGQ3NdN5dcJ8NLpP7Qe33SDzYuFfHb0/DNehBazlozRPQhCUoSpwtLtqQuQqtPAp+3AoVaAGgU4Uu2jbQAyQAiszVNHsdSjMV1AjqRzkVqstRHg0Ajx3xf8ABfT7lnuNL/0eQ8gL0/KvL/EXgfX9BBM9m1zEOrRjJr603KagvLW2uoyksasD6is5UoyNoVpRPirUpUtLHzlyME7g3BXjvXnlzJ4g19idI0meSM/dmb5UAz1LHivqz9oP4f6VN4ZGpQf6N5d1H9oMfDPGcgj68ivENUnaby7eAtBBEu2OJThVUdK7cNG1NI5cRPmm5WOHg+H2pcm98TQwSMPmiijMig+mTirll8O/DcC7r65uNRl/3tij6Ac/rWy6yx5LNvB7impJzw3PvXUox7HM2ylc+EvCzRCMaREABgYZs/nmuX8R+BNPliMmmx/ZZVyVweDXdedj73SlNxbbcFgabjFrYSbR4f5l5pd39lvkKODw3ZvpXW+FtdRNVQXEdvJHJHg+aASGHQj3x/KtP4gQadcaU7ratO69dpwVHrXl0dwYHVS+5A2Uf+hrmlemzZe8j3Vv7O1BN0tvFI2MBgMEfQiuV8U+FQ9pLe2VxPFJGQ8QznBB4561X8LatuRFZ/Suy+0JcWjRkggitk1JGbTicFqV3dT21t4pswn2gny79MYHmj72f94fMP8AgVdfpmtPJArSR4yOlcjErWWt3mnMcWmoLsweiyjlG/Pj6Gp/C+qO8D2N0MtC2wMeuO2azi7Oxb1O5h1C2b72VNW45IX5WVT9a5f5P71IGOeGOOxzWvMTY6spHn76/nUF1NaWybppM+yjNc+srL/ET+NXbLUrXd5N3GGjPc9qd7isQXvia0hz5duzY7k1l3fiuOZNscAVq6p9C0i/XfBt59DWdL4Jtw5aPIP0pNSGrGf4S8U3Gm6vDcxSNG6sCDX0/wCEPE1tr2nW9xbNAt1/y1hZgCvuPUV4DD8IvEl4qPa2e0typkYLx9Otel/Dn4T+MtLnt7q8utPheBw8fzM5H1xjik4PqaqnJ7I9V2SGTzBtIOMsBin/AD+XIqrkk8BieR7VsWujusatcTIj4+bYNq59s05oNEtsGa6i3D/byf0rKxpHDzlsjDSFfLUq3CgHr79KLiFiiqoeRG5GBjaf8K2H1jw/AMIHk9lTr+dQSeKrGPiDTs+7MB/IUtDojl9V9DCu9KubjG1QWJyc8/yFZl74Dvr8nHmRq3UCPH/oRFdJN4yus4htbdPqCaqyeK9Wc4Eyp/uoBT5kjpjlk+pw+gfs76XZukk8k87KxYGW4AGT7Iv9a7TT/hT4csVHmC0XH/TLefzcn+VRSa3qMp/eXcpH+9SDUJj952P41XtX0NFlvdm/Y+FvCenrtQMQO0e2MfkgFX418N2pzDpcTsO7ruP61ygvnP8AFTWvGJ+9S52+pawC6s7dfEEMK7YbSJB6dP5VFL4omz8vlp9BXFNcN/epjTk9zUaFxwNNdDrJ/El04P79vwNZ9xrU7f8ALVifrWCZSaazn60mzeOGhHobVlcyX82xpsDO3lu/pXzH8XLC41LxRqOuWsvnRSSkKynPyr8o/QV73dahb2HhPV726imVIbOaYmLJYYU9Mc5HWvj7wh48uNLlFrqMbyWr8MG5xVQkrankZjK8lFdC3p2oSW8/lys689DXUafeLGVlDZHWsvxdpemX9mmqaPeorPhhGzYznsKztCh1K6Ty2jljjUgOAMsPY9h9T1zxVbHmn0N8DtRe58RTsrnypYNmOzbecn3B4r2hFzXkvwM8MXmjWb6hqEYglmQLBB3RepJ9Cfz9a9gtFVE8yU8U7iRPBbqo8yTgCsXxBqw5ghPscUa1qxYGKE8VhwxNNLubJoQM8y+IdkftfnHqa8s18uk+1eAa9t+LNu0Fl5yL0ryMWf26ZWavXpvmgrHjVFy1JIxNGsnZZX2E5YUV39jpkUEIUKBRWM6PvM0hP3T0iKSJkeFg6M+GJ96W4P2eJWMsgc4GMZGKrxXKs0jFRIDwFU9TTVlaecD5y2MoOx9q8NM9sna4MYi2kbTnB96u6VLdSX6ySzZjZNu0dBWYyNJaxCSMRBWywLdaVS1veRNBMHyPu56etMR0kbRwRSwkiUvyuDyKVMx7ZjIzPwoU1koV80yvNsXnAHPJq9beVJA7QzYdu7LVXEaVq0YjY7QrH720VJFumiaRmOP7uOeKzbSVrVZFlmaR26ZGPxFS2kd1FcJIs/nA8+5FMRqyMkUcaKC0gIOSO1OklmmlVJNgTOduOoqvPLdMVZCu4nnPanGabyd5j2SH7ue5oAzdbtz5cixyFVZSVUrn8K3Ph03/ABSqR7+RvXpisTUkka3ZbiZRKx6Z4/CsPw94zi0a9GiNEzkyn5w3TPrWNZNpWNqTWp1FyJVuwzAmN/lIYVHEwaVolkYqThlB+7UyXEk0qzcyEEkDFRCVJL1lkhaFnXduHc+ma1M2TQ3HlsY8rhRzg5yKnuJrM2k1vkFnjO1COvtWZFcBZJRIu1f4CetWIGS6nZmUK6j5OPXrSEZ3hmQyuRPGoQ5YKeo4rlr61/0XxNDGSAl5vH0IBro9Ctni16SOSZiVLBB07/4GmXtkG1rXLfaF+0QJKBnuBg/yrOqtDWk9Sb4bJPNoaLKygjPlknt71V+JNmY/D1y6wGQmM7mAyFqp8MpHWKZGZ8ROUwD/ADrX8ZW90vhm7jgY856Hnmqi9CXozR8NyrJ8OoGYjCpH19eBUNhd3McvkRyxo2cFAdyqaZ4R8uT4diOVmKGJM465yKqW7QxI8awlWHQ4zn/Oayw/wmtb4jdaaPy9rbsOcfM3DEcnFSW8sgkRducMd3QKPTArEifzhveBJTkFcNgr65zWrbSwIFaMNkDIUNjk9+etbmJP5keBuG0S/wB4989KB5EsTL5Kl1YluM5aotgkYqmegzl8jd6VGqRqJpGtvnJ52vn/APVQBFKbdrgyCMKVwXCnOPr789Ky9RuIreeX9zGsn3huJ7jgZ7DIqd963cshtmihkYFTjg/X3NZOp3Mcl1gxklVY7CvB+tNAzpPAF/N/alrcyRxRIZSshPJbPAIPpXsIWvAvDEzxoJFjZ1LZABzt2nOM+2K94s51mtoph0dA35iomVEnxRilzSVBQhAoFLTSaAHUhpM0maAA1G67jTmbFIXGOtAEDxsDweKjaNs/eqWSYCqs1wScCgpHEfHj938PJHDZIu4ePXk18z6o9hPM4jn2ydDj+VfR3x6O34dyM3e7h/ma+ctb0q0li3wzJFNjczV20PgOevujGuFaIfeyO2aozTKOSaztU1SG2n+zSXIbH8WeBXP6h4itoiV+0L+daOSRjY6k6ksf3ulMa8tLn5Q+xvY15+dWvryUixt7q5Hbyoi38qsQ+H/GF8Vki0ya3GfvzOEx+HWp529kVy2On1GC6RCy4kT1rzPxHZrb3bvCMRscsnofau2vNF8VRbYn1myhwOmWO79K5rW9H8RkNJPaRyju8Lhs/hWdVNrYcdOpS8PX7RsELdDxXoWialvVVJ5rydVns7gebG8ZB5DDFdVo98w27T1qKU+jLkjpPGEO+389DhxyCPUVhRXjQ61FcRj91eIGYAd8c/qDWvdOZtPPmOGYjoK5+4ilj09Gjzvt5SB34PI4+oP51pPe5COpTUI1HzEkVKLpZlzGwVe+TzWVo2pWM4CXMPlygfN6fWtoWNhcRGazuAzDqoOMU07gNWTaMbv1qRYJJ8bfzqjFC6Tbd2VzVue+aBdsfGPSmgNGyguLUhvOZQPQ11PhXV5JtcsbUjeGnUEt9a80k1S7mmEasfzrq/h7JI/i3T0c5IZm/JSa0hLWxcIXkj7FGqQ6T4Xijtbf/SJIw7yOc5ZuSa5+XX9TlHN0yj0TC/yqx4j+Sxt4/REH5KKwRWF7tnvYCnFwcmupakup5Dukldj7sahaRj3NNoOM1LZ6KF3HvTd1ITTSe9IAJ+anVHnmnA0DY9aeGqIGlDUhEwagNzUYNKDRcCQtQGqItSqaLhYmBply4WB2LbeOvpQtQ6izC3wqbyzAYqWJlbxhcPZ/DfUWF7awo8O1muGwrq5ClOSAMgnrXzlqGhaDeOFGo6VGx/55kyH8lBr0f9qDULKHwBbWZikkuGu4yjAErDgHOTwBnoOufavA/C8jC6ExY1rBtJI+YxbvUbPRNB0nRdMjjSKOa8nzxLckog+ij5iPxWvX/Aei2sq281nam8uVPy/uwEiP+yo4B9+T715D4Xja+uzcSn91H933r3f9n7xLaaVr95p9woaK6i3Qk9pF7fiM/lVS92LkcjV2kj1fwv4VuvLWa+YIT2rb1G002FFgMg3HjrWNqfia7uMpbjyk9e9YjzSvJ5juWbPUmuGVdtnRGlZFvVNB8ifzEyYz+lRQWar2re0W9S9t/stwRvA4J709tOMUhzyvauulVUkZShZnnPxM037RoUvy/wAJrwO1Pk3RQN0NfVfi+zjm0eaPj7pr5T1CBrTVrmMg/LIcV6mEd0eXjFaXqdTE6tEpz2orBtLxjHjPSiqq1LTZNON4o9GMbxRKI8eWpDHnBqVAxVZIXDruOG9D6VUtZvOtjGZCU6b2GM1qWyQx24hSRcM24gt0NeEe0DW8cyAtIXP3dqnrUtrawSFxteJ1OFLfrWfL9psrqMW7h4GJZivWtKGWKf8AeSwsocDLE8imFiAD7O7oyhpAMjnmr2nyOijaqvJtz7VWcR283nopc7sBjyQPSp7We4E4VVRHIzyKoRYkjlmdrqQbI8c4ODVmK6RkWNo3zggEDrnpVOO4infbLG7kHDANxUH2uazkCpC+x32hW5xTuSayEiRRsYsg5/2jUk9xcssfD/f5IPSqX2hvJ+/tJwfcVJpdqwaYszTqecbu9MB2oM0ilpIXDxqWBJ615VqEka+JophgbpQWHcc969VvGkihkilODtwo6muL1Dwyl7exyK5hYEEsFySKT2HHc7/TbrybVVWFuSDnGePWtCCRZFZppF9evQVmaPDtjitQ74CAHmtO5giVX+bD7cKOx9c0gKEqzCYqzK8I+ZeOeaRTIJQzrtKt6cmpbiC0aEMszdOufuj2qtcgIqR2tyrMwySzdKAKVxGbbXV2TbjKSWydvBFXJ7cRazZTbs+ajQyH69P61i688q67a7mCSMo+ZecnPT9a1/E9yYrBbgA5gZGPGP8APSpnqiobmF4OaSx8R6pZOwWFJDlvrzXV+JVb/hH7iMhShjbYc8DPUk1yl3Ktn4/aRVLRXlskpAP4Gun8VSg+HLgx7nTZheOtKGw57nn3gXxdbSaZd+Eysi3MMQy5+7xg9a6cpGsFu4cRvE2Tt5zkda8n8DRlfiVqSkgHyc7SMfwjivS4JHO4SSNEC20YGAeP8KUIqN0ipScrNmx/aBt5Q29MBQHLfxg+tXrWUFAzW7Roh3KA3+c1j+RH9lCxsHCkff8AmH0NT2E0jMx3rIqdj8uPYetXcixrQXatMI2hG0/MjnimrIY3dRI5iU/Mc5Yn0PrxikiuPMh8tUO1SR8xxUUsIWMtuG8D++fyoAijukmupVWQSFV/d5HKnByD7VzIjmlvgIXhkug2X+YfICecA/nW5KyrFIsJEbCI7WVecH/69ZE0Hk3fni3YyHhpGGMkdPw9qpAzR0ePyJZjIJlc/ISPl3kn72B2r2bwy5k0O1KkHam3jpwcV4jHHcWsSO5BMkhkYnoe4znOOhr1T4f3rv4fRUYNskZScd85qZrQqB1w3U4FqqLcyd1Bp32v+8uKzKsWc0hYetU5LnioGuetAcpeaQZ60xpsVnPcMelRPM3rinYfKaLT1A85z1qk03HrTPOz1oHYttLuFCEZzVQSc9eKeJPegdjiP2h5tvw1mx/z9RfzNfGevXXiHV5JY9Otbl4VO1nj6fnX2J+0I5/4Vdft/deNun+0K+b5tRGmw2dnYsYkijDOhGCXPJJrrpL3UctV6nD6Z4BS6Mc2tawHTGZIEOHB9MmulsvDXhbTVH2XTLeZ8ffmHmN+talxLFqQBlREl9VGKz5bSaFsruYetbqKWyMG2X1vhAgSKGONB0CKAB+VQS6snRl5qm8piH7wH8qjJtrgYyA1O7FYtvLZ3ilZ41IPesTVtDdVaWxkLL/dzTL1nsW3srMnbFUdS8VSRWDrp8atcAcb+1S5LqUl2OP8RW8m5lkUg88EVg6bcPC7RhSSDxXTv4ittZhaG+iWO5H8Q4ya5S/jNtdF4T0PUVyza3RrHTRnS22oYUblYjHzAjoPWrmgSRanPqVmFDl7fzUBGeUOePwzWf4d1lQqxyxo56EkdR6V0en3sMGt2V6IokUOEcKMfI3BHHsaparcWzI4dBbULdD+7iEeR5u7kAfgP0pYbO00zc1vfrM2NrLznNapZ7S9mtQru4JCKDy2OOnX8TVKPQ9R17VUs9H0y4n1JycW8CF2b8BV2XQIpt2EjlVLbzGPJFZF1dNI+1Mkk1peIvD/AIi0e7Gn6zp13ps4XPlXMRQ49RnrSaNpYQ+dNg46ZpasduXcdpti6xeZKuCec103wrZLj4gW0Kndtjc/pj+tcr4j1jyUNtbdehb0rqf2bbGW48eLdSZPyqgz7yL/AIVpD4ka0fiTZ9WeKWXzkRWJwT/ICsYVp+J5C1+FOOhP61jSyBVNYxPoMDG1FExdV700OD0Nc/f6i7XkVnB800pwo9B3J9q6uw0+zj0+UGSSW4RCSxOADj0rnq4iFNpSerPQcLRuVGamGmlvSmk1uTYfmnA8VFml3UgZJmjNMDe9ANIRKGp2eKiBp2aBDjQM0wtzTgaQ0TKaq3rBru2i84od27Hripw1UpJM6izSRgRxxZ8zvUsirpFnkv7Vl9fP4b0qxY26W1xeGRlU5dii4ByOMfN7n3rxvw5CCy5bArvf2nbyzfUdOitIbqWZE/eTyZYTcnAUkDIGCOnU15jYWPiK4liWG1MMUh2hmYALx1NarfY+Uq6ybPS4tasrG2W3ikXeB2NbfgvxXax38V5FOFaCQMCT1IPSuA034ezyTl7zxGqRMPnZU+b9a63QvhvoenzR30ms317CjBo1XC8g857GtGptbGLaPrRGEiLIOjAMPxoNRaTe2uo6ZBeWUm+CRAV9R7H3qY15DVjvQsEjwyiRCQQa7DTL5b602scSAVxtT2N01pOJFPHcVcJuLInG5b8SyNHFJE/HBr5m8cRmLXLhhwGOa+ptat4tZ0syQsBIB+teE+L/AAfqWpakRCgXBIJNe5g68Em5Ox5OLoVJtKKueW2k5w3zd6K7u2+FGpAMWuVGT6UVz1cXBzdmbU8FWUVeJ0M7POpWJcMh+ZU7jNSwRhJHjBMajBYsM5qrYrHbKNrS75eTu5IqeWOa4aRIpQqADDHgkjrXGdZLDdxysBLGgiTKNt4yat2ksX2fzFRlUfwsetZyWTt5rF1fbj7vGT61agmuDYmRocBWIztzVCLEWpr5Lxqse5m42jOOatxtxgJmXPLHpWXbkSzPNbFAQOQRVzTpL6ORmuI0eHbnGOR700Jl6CGRJSWUxn7xxzmmfapH/dTQlZN+UY4wamgvvtEn7tZQQNoGOKqz+W1yJVhkZ8/NntTEXU8iS6RvMRDjDY6VFcyz2rM8DoFPygevvT57sMyQLCNj4Occg1ShaRpmWeMtFvLB1/hApiNW3uJWuEjkAki28y7cnNSJaxrcPdecuADtXb2qppszK4VH/c9QW7D39q0POT7SqyuoXHyyAcE+lIZNDNbxIJvNTp8wz3q006yW8bE7jkfIwwTWfP8A2XPtR2i3k87amdVuriBoTnyTw2O1AEYE0M0hVAiEkAtyAaVrVWyxghwOcseM/hT5ftEavJcYfg8A/riokl3zKsCyBiPmyO1MRh+JbW5ivrWUxRKi5K7MkEe1Wb9mm8IX7SsWZRkE8nFS+KLgmJIPMDKqnDds44FUyxHhm/iVflaEt15B96mWxUXqZZv0aTw3fysEaa2aEsR3GMV1upxteeHSshyWBUkevrXnUb282i+F2nwQk7Dntx1r1nS4orrTZYcEow4/LtWdJ6GlRWZ5VD4Tk0rXpdaiuvNkmjAYOPukDHX0xW7Gkqk3F0PlU59m44rU1qAqXaEyDf8AKVY/KAOuKoXkoRFiaSTayhlCdTjqKvYncSW58mxEUccgWQkgj+A+tORtsKyQsvnjrleo7ioGuV+yMbeMoVH3epNQ6fMPs4aSJgwYDJ4zmlcZ08NwuXkVX2n5Tu4GR0qzNHLhHCbgv3gBwTis/TLq1eEdcStuIK/L6davtI7W74kj2/eXae49apEmPfXUcDR7o0TzG2bMZAOCeR26VRSeW4udjTIqMdzL3Cj/APVmk128kW5i8lHaTazYXG7B4796yleQTM00cjJuwnzYPTkkjriqQmbcEnnBkumy5fggHA6cgE46EfnXongGaOPTpoU6LMcH+9715bF5yqFeSMLwVOdwA9ia7vwZLKtoWYpy2Sw757gduaJbFQdmd/HcDpUwkRhzjNc9HdH+9VqC5z3rI3cTVcLiq8g44ponyvWonm4oCwjce1RtjH3qjlmOartMx46UDsWNy+tMLiq26TNHP8RwKB2LO8dqXee3NUbzUorf5IYt5HU1iX/isW+UkXyz9KwlXSOqGElIs/FG3t7vwFqcdywCLCr89yHBA/EjH418qeJLdGme4kf98x52ivc/iP4rhvPBV/bxSZdtnQ/7YrwXUZN7GZ3+UDkV24Wr7SBwY2g6M1FlG01BYmC4JOe9aMmtyW9uZRCJR/dA5rj9YuowzPbzKfYGufPiW8sZg+8Oufunqa6facpxctztn8cadJKYp7Uxt3yKzb3xJos7E20pjkHbpWJes3iK0Fxa6JfGXGfMjhO0/jTbH4e65qKia6KWCY+QPksfrileb2C0UXX8YwxN5FwvnRngEdax9cvbGRxJZ/Lu/DFbWnfDPyNUV9R1GK4txnmNije1dCfBfhmNMJYrIf8AbkY5/Wjkm9x80eh4xqTRNMZoWAbPOO/vVczyFfm5z3r1vUdG0+wXdbaRaKB3EeT+tcF4rZJfmUBSD0xiuedNrW5opX0MK0kZJgQcV0lpdmSMAnkVyyfe4rRsLhdwVjis4MqSPUjO1wltdp8gmjVmKjAJxg9x3FejfBfxRZ+C9R1NtQmkt4tTtxAmowDDW+CcjPbORz0yorwe01OSC3+zswMROVz2z1GfQ/zrUtNcvLLHluzRY4Vjz/ga1lacXFipydOXMj3b4teI9I13wppPhu21xvEV9aXDTtqL4ZooyCNhYE5JyOM9q8ev2uLVmSRTsx8pqhL4suBAypalSf7if4VlHWtavg1v5ZdG4CkAsP606aUIqKZdWbqy5mOs7U6nfs7HbAh5PrXt/wCzpHbN4tWGFdqxOmT643H+leKJbpY2w/tTUYrKMdYwf3jf8BGWz9QK9n/ZNn0278Q3kmmRXG2LO6Wc8uQjdBzjr6nrWsJIKa1ue2+IZQdSbBJAUc1iXsuImPtV/XJS2qXGezY/KsDV5cWz884rLZH0+FjalFeRh+GJGvPEt9eE58kCJPbuf6V6DaTKVfMmN6YIwck15f4Huli1y9tm6vhwPXsa9T0aVCQWSMY6EyAY+tfOYuo1Xud1R2iZ5JXg8Gmlqta7GIrzzF27JBuG08Z71neZX0NKaqQUl1ME7k+6l3VX8yl31dhFjdQGqDdSq1ICwH5pS9V91BalYaJjJR5vvVWSTAqlc3YjBO7FFijZEq+tUYLkefeTQzCVtyx7GbC59KyLW8ur+48iyQu2eW6Kv1Ndn4U8CC4i8zVLtZ2Zy5jhJVevTPU1hUqwg7N6mGJa5GfOP7Qa6nqvjiytrKRtRuY7ZI/s9ojOYW3OSnc9wefXoOlczqPhbxl4e02PUda0O/srVuBNIvygnoDjp+NfcdpoWlaPb+VY6bbWick+VEFJPqT3rE8QSWc0E1ldwRXFpcKY5oXGVkU9QRXNPH8j20PFp5f7RPXU+JrPVrrUr1LSBmKAjcR39q9Dtr4Q20NjG3Qc49a5nxBoC+DPF2q6YkbLtuGNvuHIgblP0I5q7pDDPnSda9SnK8U+55U4uMmn0PcPgzrjw3kmjXLfu5xuhz2cDp+I/lXqrcV82eFr6dLlb2LK+Q4ZD7g5r6DuNShOmR324COSMSDnsRmuPFQs+budFB3XKPvLyOBCzMAPeuZ1PxVDExWNgT9a4nx/4wZg0dtJhB1INefW+uX11OVt4pZDnrivPlV00PRp0NVzHt1r45ntQyiUBT1BqrceNgXLIwZj6V55pmjapfkPeSmBD2zzXRWek6Zpyhmm8xu5JrndWXc9GFGK2R0cHjC7kUnyWP4UVRg17Q7RPLYpmind9y+VEVg3nzyRtKA55GV6e1WVhsopHn+0GWbHMe7ismKaOSVYR5pcjh4+9aVhYmJxIVBcdC7dB3Fewj5gt2JAaSO3hIZhuJLZA+lWbWK/jybd1IkJ3h+gqm6vFHM1vI3zNkADp6irOmuZoGZZQi5yNx5pgWkt47dCxIJ/iIp9m14MMs6ui5+UjqKrTMs6hY4nJQggqeCO/wBasWsc0pjK7lUNnZ0OKpEsuz3twkag+TEc5OByarXl5eblSaPbgr8yDqKl3GeWQPDuZD1xV6XyWh3YczNHgAjG30piM07JpEjkbEwJI7Z9K1LNYzHtZAr9w1VobZWtoxOSCDzIF5qBtxkBzIyJ75zRYCxHZmOdi1wQASAgHUHsalggc7zOw8tTtQHrz3qn5EyyHZdAk9QxqW0tWV5WeQvMM4DPweO1AFw/Z7GOORkR5GYc4wM0kk8kz4RmWInB2LzRFJCYlE5i3oM9cim208MkuR5kS7gPkHWgDURYo3+fg/7TZOKfDLbxgrcfeU5G3HI9qrTyRmYNCSzgYy2MkUJ/Z5TdKpY55DHqfagDI8UyWkkCH50V5Rj5QOvrVDQ457jRL7zn3O9vIvzdRgGtzxFFDNpsjrEI1AWQ7x1wfWs7w/AkguwpkKASAAHjn0oewI4RBHHpHht5BlVfLCvXvCTMluySbfv/ACnPRT0ryfV4MaLo/wDCVlKHPbDV6doLRfYVG5kwA2fUe1YUuqNqu43xjb7CPLcRkksOOvrXIvbbrxzMWj4wGBB49a9H1S2WeyLAMzduxxXnd5GI7trKYTMrMSJGQ4UjoARWr2M4szLuFo7hTCUdWI3OG2gj654qeOeJ7gxzMdi9FyCFx396pXMjQxvHHGGV3Ik2oenNR6ZuEUTRxERHI27BlQPWoLOp08I+A/yckKpbgg9z/hWtbR8bXA+6Nuw8nB4Ncppk1ywMI6xcIzAfrXW6fJtsYvNbIKkFF4FWiWcZq8sUmt30zzK5jARQW27cfz71Y0+a5jiZmVQcZwYyuOOeTxVPSCl3dl7kW4dgz5AydoPQn15FdHOdqiKTy2LZkjAHIHvVolsoQyeQ8qqqXERPzfMSwGeP512vh0+XYGVmSHMnAK/d9q4qCV9kdtKESfzSQwIHGMcfnXbeGRG2nxIxLgneQxxgZ4psRflm8uUZY4IyCanhuQe9Q6tsls2aN1d4zu44yP8AP8qyLe5ycbuaylodlN80TqorhgOTxT/N681hW1w2eprQhZm71NynEuM4I5xmkyOuKakRNWEhPrTJIDkmq091awbnupljjTqSa0LkLDbvM2AFFea+L9N1XXoXisiy/NljWFefKrI6cNTU3d7HVvqmjzZeG6iPtmopr7R5I8XEMMoHcgV4ve+GPElkzCPe+PQ1UJ8WW64fT7l1/wBnmuKVR9j040oLqehfExdDuPAuriwtIY7hYPMRlAB+Uhv5A18neJtcnit3TIUc8+tet6vr+pxWk1vdaXfKsiMh/dnoRivNtF0oXOpXOqzMoisVxGjJndK3A4Pp1/Ku7ATbTieXmsIqUZJnH6P4f1jWomvpJl0+z/56yqct9B3rftdN8Iaan70NqE2Pmkkbk/QdBU154ilaU2uqbpYgcZHpUbaDpOpp5lhd7Sf4SeRXppJbHjN9yy+qaXJj7CZrVh0xJVq21i+Hy/b3lX0Y5rmb3wlfQ5aNmI9RWZLY6vanjfxQ5SW6C0X1PRo75pcGTk1diKuhKyYPpXlkWs6nZtiVHIHtV628VkN8wKmhVV1BwZ0ut6jcWjsJIWKeuK4nxJ9l1CJpYVEco/WustfE1rdR+TdqrIRjkVgeJdLh2G80yRXj6tGDyvvSk7rQa0OFiOyZT6Gr4htzdtHKGAf5lYfyqleKVnORg9atKyzQRknDr8v41yx6o1fc1Dp5MeY7ksvYEVGy31kv7mU7cfd7fkasWErbBu6iprj5/qa0aTRKZnLrV9H/AMu9rkdzbqf6UybXtWmQx/bXhQ9UiGwfpU80C+lQ+QobOKixdzN2K7bmcknqSa+mP2L7dE/tOXth+R9EH9a+fVgTuBX01+yBAI9K1OWNR0P6sP8A4mtYK1y4dTv9Sl3Xk7jvI2PzrC1eT9ywrQu5Pnck8lif1rF1OUFTz2oa0PrKMbRSOYtx9l1mK9A+43I9R3r0+GGK6ijuI1VgQCD/APqrzWYgyge9dv4NvmVVt25TtXkZhhuaHOuhs5a2OwSxXUNJaFFAnT5kx3PpXLOzK5VgQwOCD2Nd3pKNGwlj6d6PEfh631WJrqzxFeYyf7r+x9/epy/FezXJPY5pyUX5HCK4pwkB71Um8yCd4ZlKSIdrKeoNCzV7YXLoenK1UxJg5p/nAClYpMt7wBUckwA61TlusDrWNqmreUVjX5pHO1FHc0norsaNO+vkiXlqZZaPeaowlui9vb/3ejsP6Vf8MaTG226uds0/XceQv0H9a6pY0QY4Jry6+Ob92n942ylpmm29pCsdvGIkXoBWrbX0mnyCQSnjtUQkVevFSrpkd8ykX6wrn5vkyf515jbkyG1b3hni/wAaWem6X9u1G7jtYsfedsZ9gOpPsK4vw74i1HxbNM2i6bIY1VjDLdnYsjY44HIGa7vVfh34O1h7W41KCS7lts+XJJKeM9cAcD8q39B07SdFj8qJY8chG2gHb6HFaexu05Mw9soxagj4U8aeJL2fxXqE3iDzf7WSUxToUwIyvG0D0GMCsqPxZ5MgDwSGP2U9K+l/2h/AltbX8njW1toJbSYqt6NozG/QOfY8D6148mn2mpSRJ9liRCf7vRfU19DR9+C5WfM104zfMVtI8ZavNZj7H4cu3tMZWVYyQa9o8S6lqVr8MNHEqtHcSWiMy+gPIH5YrgIfNleO00pPLgg4+XjOK9N8MXA8R6O+gap+8vIoy0LN1Kjt+FZ4ynJ07p7F4ScVU1PDZNQmvb1bVmO3OWrsrDWdP0u3SNI0Dgcms/xf4J1XS7yS7t7Ztqk8gVyNrYXuoXh+1SGNVPSvG5T3FVaeh3V54pmuDtgc49FqlJf6rOMRxyH61No8el6dGNwDsPWp312IylYkUCsmjdN7tmYul6lcZkkZgaKtXGuPv+VT+VFF0O0Tu47W7KO6sMDjGcY961rTdtjdplkQrt47GqSC9iU+WjNFKAFPpxzTI4pFDRLjg5Y+or3D5k0HnurWXKqy2+fvnkVYEq20nmXCB2cgfux8uKoJb31rGXZzNbt0HUgVIxuGVHWAsB0CnBNAG0t2AP3SxrjIXA5NXLKeXcsjHG1f7tY8BmcB/JSMr1B449auWbSyDylYKJMkE88VSE0ai3LeX5xdMdPTI9asxMZnETXQY46jggVn2Nv5bCGZt/mDdhumfarqxvsEkblZFP3wnaqRJaghnVm8yQYXgDsfemSwP5L7QkeW5J6ikhuLmMsrMj4xuZl+8KvJcJdb45lRYgOHHY0xGPdWqq4UlzIW4MbZB9zTb1LhdkEcq/aAOCT1FSXZhsZf9D3AniQsxPHY1DeAlfO2l2IG360mNFOJkKlbna0gIyqHJLVchnilkUCGRmxxngjFZD30cNy26Ixzs3UDrVi4muI4mZPMk3Yw44Zam5VjVAXd5kuAWbgZwVFTytFHOIQpdG+YEHoa5V5bdymI7md2YADd29a1ftBaZPJRmKnDKBjHoadxWNy8lX+yJ4piJC0bFQewx0NZvh9hLN8reUWIwicj7oqWzmcSOt6qINh+83WsjQ71ZNV2wMBFtQEjgA0X0FYwvEVs8ehXdvzutr4nJ7KxyP5132g5k0iGGRFQCNcMD1Fcv4tgxqWrWRcbZ7bzEPqV5rb8GXAudKtEZlMgiG1h/hWUN2az2TO5ceZZeWOcKAD61zes2csVu5VQuRkAY4P41vabcPHBtkVXz0wefx9KNUtVvLErtBGMA+/pWqMjx65lkW9mFzL5ewfMMbh65FU47iXa8lvdSKhOQVQbW9f0FbeuWb280kQO3ZyVPG4HgfjXLXUBt5t0WTt4ZmGQoPtWctDWJv2d7IiFfM3pcEEFl6+3FdhYiKW2VoVCiIFm6jsePevP7O4juJY/M88IAVwjbTx39K67SpX+1Abi8BUgFD3x1NOLE0cPo80nms80ZRGYkoWC5JJJzW5Y6jJG7mSFpPMUmMwNu8sE98+mM0kWmWV1LMI/M8tVxuV/kBHGBkden0qubqKyt/sUyNPMpbIjOD3+XPbt7VrsSX5prW4EcKWiuckkoOTjoa7DRblobWBDNCJDGMoVGB3we+OtcPbX01xcx5t4rIbyhwcBiR0PqK7PT7SCS3WS6EUnlLj5Scgc8j2oQmdFb/vvLVGTZ/d3HODXH6xq2n6JqstjeSkOhHQdQehrqLS6jUQiN1Rs7FAPHHH+FcH8ZNN/0K11y3jLfZz5c464VidrZ9jkfiK2oU4VJqMxOrOnFuJ12j6hZXkSy2s6up/A1tPqFlZQ+ZdXEcajuWr55svEEsK/u5Cv0OMVXvteuLp/307v6AtXX/Zkb/FoZf2i2vh1PatW+Jel2e+O0Vp2UcN0FcJa+OfGPjLxI2m+Hpo7SGI/vpyMhPYeprzvUL5hbyFfSuy+AEMltZzybcPO5YmuXMOTCU1yLVnRgIyxdRqb0XY9iga7ttMSyutQkvJBzJIwxk1kaz4ik0vT5ZLRQzH5RjtVrf8AO0Zzj1Pelt9JsvIdrtgUOSc9q+fdSVSW59DCnCmtjzRPiJqH2kx3QTGecit618eWbIMqhrB8UeHvDeoX7RQ3nlNnqpxWZD8OdPGWj1y4x/vVDT7nWk30OyuvF2mTxnzIom9OBXi3jGO3gvdSNnhYrq4a4Cr05A4/PNdVqHgvyDiHXJCO27muK8S272Nx9jnmErLgiQdwe1deXtqq9eh5+bRXsFp1Obj0uxvI/wB84EhqrJ4XuIZPMs5yB7Gp2XfOdjEYqO91uTTUwZC2K9rTqfNal6xOqWSYuJRIvoamuNUt403XEaY+lcfeeLLm4mEcNu8x9EGc1dsPDfizWtjzRJYW7YJeZvmwfRR/WmpN6RBpdS1f6noLj95CnPpXPXX9k35YWcFxu6ArGSM/WvQdK+HuiWvz3m6/lxy0rcZ9QO1dFFb6fZw+XBbRRqOyqBVezb+InnS2PHYfCWvSYa2tyYzyHYgY+orY0vwjdwndewtKT94pIFwK9AvrjzImiBKqwxuA5FcfrHhm9mDSWWqS8/wljUunGOyKUm92cP4w0qBb2RrKTcU4ZOv5GuZRioI/zmuvvtL1DT2K3Ckj1rnL+NFuQ5X5WPNcs463NovQ0dKn8xR61pvtC571zmn3H2W4KYLr6qORV661OHHyPuHtTUtNRW1LFxIo+pra8GeEfEHi++az0HT3upIwDK+QqRg9CzHgVx6TyTXKnoO2a+m/2XNSsdP8G3Rt7hWvbi7YzgdVAACj8ufxrlxNf2UOY7MJQVafKzP0/wDZm8SXGnebceIdMt7sjPkBHcD2Lf8A1q9T+CPw913wJoWoWmqfZ55ZF/dtbOSG5Y9wPUV1UGsDaCZMHvk1o2WtbyF8wGuKOYyPU+oRWyPLtXnmtZmjuIZIWB6OpFYF9eBgfmr6Jja3vIwt1bxSr6OoP86guvDPhy4bfNo9iSe5iFdkcemtUdnt7aNHzMs+6b15rrfBizXGqRQxZ6EsfQV6lcfDbwfLOsg05Uw24rFMyg+2M1qaToPhrRNxs9MjjLDBYksT+dKri6cqbjbcl1tdDMtfMhURs7A+/etG2llQgggirsiaLcHm0jB/vL8p/SoZ4beIfuXbHoTmvEcbO6Y1O+jRgeOdAbULY6pYJm5Rf3qAf6xfX6ivOFm554xXtdjcbWwelcr468F/blk1TRVVbnlpIBwJPdfQ16+CxatyTFfldjgPtHqajlusDrWXNcPE7RyAo6nDKeCD6VRub35T82K9YtSNG/1JYomZmwBWJ4Q87XdckuBllDbI/ZR1NY162pa3erpOkQvPcScYXoo9Sewr2v4ceCU8O6NDA7Ca62/vZAOC3U49q83H11GPIt2WnrcWzEtgBGUZuygVrW4d08wg5IrXOlqy5IFQTW8cQ27jn614krhzXMW4nIc8EelImotFx0pdVg3AsrgGsRbWdpDukytZNsu10bya9IowGzSXGo300eQTj1J6VSto4IQDIpbHUetaCzRzKEhiMY96fM+4rJdDl/iP4lW38C6hY6lMqrdqsMcb9XOQScewFeJ29/DI/kwMRu6sB2r3H4s/C8+LvCq3emTlNYsUeSBWPyzg8lD6Hjg18gw+KriykZPs7B1JUhuCCO1e/l8owpavU+dzO86t7aHvWl31tZ26xwsM4545zXSeFBPHqcOsLLslifKjPDDuD9a+cbT4jX1u4b7FE31NdhonxYEiIk1usXqA3SvS9rCSszzOSSPsOe2stY01JQimOZAw/HtXITfDnR/OkkEIBb0rJ+C3xG0nWlj0FrpFumy1uhYZbuQP516m+K8irSUZWPQp1W0fNHj7wRfadqTyW6yNbf7PasGxjig4aGRmH+zX1ReWdvcKVljVh7ispvDmkh932OPP+6K5pUrnXTxHKfOkn2hzmKwk2/7tFfRw0jT1GBbR4+lFR7Jmn1pnEQNKqrAI8ps+XnnNOjtr1oAfMVD90kr1Fdd/Zdld7fLUW8hOGyOc0+TSraOT7JcXMRJX5SvWvb5DxOY5y0Rdh3NJleNoHBq4izSwfJDjBJVgK3INMjgAmSVWYHgsOMe9Om3W7fvUOyQ8Ig6mmohcy0EdzCFkhwEX5n9TUKWqzQMI5I2xz+76itSG8HmPGLZ8A4GV6VRgkXz5fs8fzA8soxg+9FgH2qrdkiPKGHld561dhkuYpHgmmGXHy8cYqtbxgAeZMASMLk96jhluY7vzCgkb7oANAGhh3AglxKAAcnjmpbyKFIwmFTAztz+tVbq4lmUSeU0bA/dOOKjsvMmfbMhb5iyM/Yen0oEXrGW1KI8i+b1VsDoKrz2Msk3mQvuXPRuABVm3sUbdGEKyA5BDYGaZcQ53SeZgqw3KHpWGZN1pgLhpE2FG59GI71FOwFyFDB0lXopwMiti8tfMVpvNYLjnB7Viy2bmFCkJIJPLHGfek0NMLu8to4gNseVOPlHJNLas5uPndVlYbgOhPpWRciFZmHloQnUnJYH1HrVqGKWQ+bHG/mjo4HIFIZrRWy3Ecr3FxF0IOCcoe1UdAis4JYYAd0mwbj9GPINPtozHGyBmWOR9/KZJPf6VX0xg0iSLKFjCOVJ6n5qYiXx8vk+I9MlCkLLGUbJ6gg8UfC1o47UclgCVDOehyR09Kr/EiUi60ZlkLsGHXnNV/h6GQH5i4M77hu6DdwMVjH4maz+FHpFnOEmMbBiy5G4ema142VVEe8MSOoPFczbzGKSbMrSBZCWUjGAf6VPBqMLSLCrS7eMKi5atjEo+ObMkCTgq4wP96vL9SZ7W4KtKy7yA3A+TsAa9p163W80iS3IcFRuTjJBAryjVYl8o+WArByCQoO5QO/51MkVFlKKcXYeMxqki4XHQfX3rprCQ2sc+5ULRxFiqnByB0rlAkk8qbm2rkBWXA+v1zWxqD/Y9AvboSyHEZAKc5PQe/Q0olM5pdYv7pQRalY5FbcGlAC89fp1q5btqLbtwjCEEuigvn0yT9ai05kmtlkQQb9n+swOO+32FTeYq3OW8qQD5Qxk4NVcRvWs8aunmESGPAZcZxgdRjj0rXk1LYvlM0Lo/GUPzLXIR3rzxtmY5Q4/drwxBqkL4TIbmNdpj/doiLlsn/Z9c072FY6p9eZTiO4ZN3zYOMFfbHTvW7Y31nqVjPpN+R5V1G0b7iCcHp9cfzFcFp9ncX86qbeV0YEFyuMdj+PJrr9E8MyQIs63TMXOdrruJAHB9jVRbvcTSPEdbWbSNWvNLn5ltZWiJA+9g8H8RzVEXi8uzc11P7R+nNpPiqz1CMny7+3G9/WROD+m2vLHv8L1PtXtRrc0UzzpwtKx0V/fL9ndeSO5z0r2L4SXEZ0W2ljxgqM1843N95iEbvy7V0vgTxrc6WRZrI3lBsjmvJzaDq0010PWyerGnVcZdT6kvb7zJuECBB19aydb1iZLKSJG5YYrk9P8AEqX1qjrNliOeasXN35yqpO1vevmVc+nvFbHIXUU6Xj3DsQSetWIZL5sCKdsGuk1fw7fz6fZyCMxpPcIgYjqDyf0FaUOgrbkKFGBXdRwcpx5pbHDWzGMJOEdzkI7PUt4f7QT7GuJ+IsNxY3ccsuC0kZII9q9t+wqoxsrzz45aVnw7DqEa/wDHvLsb/dYf4gV20cNGlLmRw4nGTr03GR4VqOsSW+RGu524AHUn0rU0jwZrmpFrm+uhYDtEXDN+I7U7wvpjRw3GuXUCn/lnZbxn5s/M4Ht2NaEEl40m7zHz35rugu55MvI3fD3h/TdBQmFUmuDndMw5PsPQVqG4OcKce1YMUs+35mzUguCo681upGdjXe4YVXaRpDjrVD7Zuq7bXMCjLMB9ad7hYsJCNuTVW8VY1JHFXFuYJflSZM/Ws7Vrm1t1Zp7mJQP9qk7WBHP6tMzkxugde9efeJrMRFpI+UPI9q7K/wBf0XLql0rEdTXKaxeWl0rCGZWz71zVGmjaN0Y2lPhs/LwecjrV8x2bH91agyn34FY9m/lzEN0PFagZVXIOPesou6Ke49NMhCEs5MjHGFPr2r6k+HPws0Lw14fhuLaW4fV7iFTPO0hwGIztC9MDp618qfb2guI5Y2G6Nw656ZBzX098MfiXp/iWyTfcxw36j99bs2Dn1X1Fefj5S5VZadT1MtUOZ336HQyQeI7Qn/R0u4x3VtrfkapzeJZtPfdeWt7bY7mEsB+K5rs7TVoSBvwRWzaDSr9QGEZY9jXjcsWe4ptHNeHvGZuIhJBcrOg6gN0+vpXRnxMl9EI/O8liO/rV+Hwrp7bjDDDGW6lVAz9aydT8Gyq5e3kA9qbjOO2wKdNvUkiutTt3EjEuhPDqcg1uWeqLIo83BPvXM2X9oaYfLm+aPuO1aS3FrMAFOxvpUqdipRUjogtvKMrgGlNjv+61YkIug25PmX2rSs7qZP8AWKfpWiknujBwa2ZcXTZFww6VZj3xrg9RToLwFR61MJo26gVordDNuT3PLvih4QfVvN1nRYf9LQZngA5lA/iX/a/nXkPhaxj8V31xZR6kli0Bw6SxkSn1wpxX1kotWOfut6is/VdBt7thcQG3Mq87JYgUf+oPuK9LDYxxXJPYyqufL7m55/4O8N6T4ftQlnCNzcySscvIfc/0rq4riNR1FaUGj6XeWTbI5LWUEq4V921h9a4LxVcXfh29EV5bztA3MVwi/u2/HsaxrYOq581PVMVHHU5xtVdmjp7i+BB2sAK5/UNSUOVDdK52bxL5m1fLZFb7rZ4NULhrmaQvHIFrN5fiX9k0WPw0ftHQySmb594Cj1qhc3qRkrHyfWsKT+11/uSD0D4rL1G61/pFpzjHcEHNYPA11vFmix1B7SR1aagg/wBZIM0p8QWMKELOHb0Tk15hqkmpFN11HeADsI2xVLS9VC3yQNZ3W1jg4Qio+qzXQPrUH1PTdR+Ikml2Uk09x5USqRGmfmkbHAFeDR6Xod7KZry2gd2Yufck5NbHjfwb4p8QeMLu+0nTTBpYCJC0suAQqgFscnk5NU5vBfijSLb7S9j/AGgqjLLZsHYfgcGvfwOGdKF3uzwcfivbTt0RoW2m+FJIRDPp9s8fTBjq1H4J8AXTh/7JO70SZ1X+dc9peuTvvVfD17ceV/rFTYXT6rnIrWs/FXhl5xDJPdWFx3jniKEH8a77x6nnWfQ77wDaaX4e8UaVLDoNlBawSlYZYxlkLjaSSec4NfQbivnDSNVt5Yghmjnhb7siHJFfQOhXy32h2d5vDF4huPuOD+tcWMhqpI6aD3RZYVFIKxfE/i7SdCiLXlwiY9TXkHi/44Q/PDpERlI/i7Vyxozm7JGs60Ibs9tmuLeNtrzID7mivj7VPiF4n1G6MzXjRDsq0V0rLp9zleZQ6I+tzN+6cPNGpb5mP+FIFhuP3kMglKjKn3Feevq8ZuBNC8gjJU/vOnuK1l123t2MO/ypmBwQOMGrU0Xys7G/vIlsQyvuBU529QfSorqabyoX4EDqMbjgjjtXJW2sQ+SEt5GZs5fcODzWlb69MzfZ5bQSIp+XAyMU+YLGzaw6jD5hZ2ERTdG+M8+hqC7i1COItvDb+chNpB96itrmYOxj3jjnc/H5U3UNVnuIxFNC6IRtLp0/Ci4CxP5hja5RJZMZQHse9QzNEJHVVMZdvmIPC1WlmgYMvzoIxtT5sZqpmFYTM12Uc/KRnIapuM04xeQ3DLIolXpn1HY1uaZEmGMkzbB8oXGAv0rm7G5VkDR3roQAGRecVtWdwqviQPLGT0x1NNCZvWixggOeRxuB70p02yVjJuyzt1xyTVLTZh9odJmjjV2yqY5GK2onHmbk2MwGMjH8qYjJNsgnKRRFh0G4fKap32mxl3+djGDnaD90/wCFdDFHuBVfmPVu1Mmso5CGl3SL3x0+hoC5y11pMKRArIqBiDk96qvEtrIAZmjAJO4Dh+K6jUtPTZH9niDICNoJ5zXN31vIl4ViijLr1DtkLSaGmVrTdJuYGSRI8lcNxz1z61T8OrDPqRZlO1Eb5QcgfNWzBIvltHNGkUmSGUHFYugssN1dNtIYZUBfXdUjM34nXA/trSrddqhQGIHal+FeJIPNEkZ3ysT1yfmNY3xMmdfFKs+FWHTy5wehOQK1/hGkg0hLldyoi5OV6kVivjZtL4Eego1wqvJJFEzEYXA5/Gqlqlylw5JQyIfuhugqnpsk8zP9qZVDglXzgjv0709riGGd4o/nIIUsV6k89a2MbHVWUyzQAPIgIJG3PPSvMfFVktrrstnEfkY+ZwvJU98/pXbaXfpGdxWNQjncAOR781l/Eu1Waxhv0XqPLLgbTg8j+v50dAW5wjyM0aYYRNG4OGj3MD/hU3iuVYfD8cMLKGmdfMOMFlAOc1RePUm2LbhHYSZZ2PU+nFZfjC9n/tGC0AJaAAuGOclsH8DwKhMshR7e3SBXEAZpWIXdzjHYfhU6XUUzf6Paia4JKsFOB37evT86oXs0l2FWHy4mgwSq4zg8Dn1q/pk0MM5eNnWTIYbiOT7noPTFG4zT/s/UtWiigZvKQtllUH5VI6AjtW3oOh2en3TMxaBVLOQTndgdaxl1gtdvDH5oRQI4yo4G45P8u1Xba/a9lcTSZkBMe/HJHYn0PAJq1Yl3OtstYt4DHNFIzWxUhCo2hvcjPb1rf0nXHliil2IQcq2/gk5AH6VzejaWt+C0xjZ4myrBuW7Y54XmtW/+wW9uqrsbdxt3YJOev09q0JPM/wBrHzm8KWN5J8xivwFK8gKyNwf++RXzUbzII7177+07dTf8INZwxoyRHUF80DgZ2MVzXzU0pDdeK6YTtBHPUV5F97lumadBcSxSrPGcMpyPeqKHdwK7X4d+Add8Y3ywafbssAPzzuMIv+NKU+4RjbY7T4Y+PPDdnMr61psplX7uzlWP0r0XTNN1r4meNItUjs5tM0S3AQArtLqOf1rsPhn8GPDPh23Wa9gTULwcmSVcgH2FerWkENvEI4Y1jQDgKMVypwjflR3P2tRJTehyXi9Y01HR9Li+5bRPMR9AFX+ZrOeME9KW/uftnjDVZsnbbiO2X6gbj/OpgOOtdXLaKXkcVOXM5S7t/hp+hRkhGetY3irQhrvhnUNL43zxERk9nHK/qBXRyLweM0Rx9OKjlN+bQ+Wr/wA22srfT5YPJe3URtG/VWHXP45qhDL85LDH0rqvi1bfZfHeqRtkBphIPoyg/wBa47cqszE4UetXsYsvfaNp9qrXuq2ULBXlUH0rE1bXLe3BG4fnWJZadq3iG4MljZ3DJnmUjCD8TRzPZBZdTo7/AF61hjJWYBscVzVzrupX1wbaxWSdycARjNdtoPw4sIz5+vXBvJjg+UhKxr/jXV2mh2FjGV0aztLR8feC5P601Tk92LnS2PNrDwh4quE3316unwt94byz4/D/ABrdl8K+HfsgiNrPKQPmczuGY+vXFdBfaf4kcnmOQexrOXTvEQl/eW67fanyJbIXM31MW18N+ForjcLORSOglJdaNZ8I6LPCzwwpGx5DwnGPwrqkgm8vZdWX4gVl6nbpGGaGRkPoaTgrbDUnc8i1vSptNvPKJ3o33H9f/r1TeSZBsYkV1vi7E0LKfvryPrXLW8TS4aR8IPU9a5JRs7I2T01K2TX2R8BNA8L6R4D0qc6VbSX13brNczSIGdiwzjJ6AZ6V8jSLCRsXH1r2H4HeJtZuLo6D5qSQW1uZY2ZiGUDA2j864sZTnyXizvwFSCnaXU+m7nw3ol4m+xlexk9EbK/keKxZtH1bT5N25LqIfxxcMPwrmbLxUykCR5YTn/lopA/PpXQWPiSR1wkyuD6HNeHJ66o9+Kfc0bHxFNCDGZtrjs1RzeJNQSXLOzx/WqF2seotukjAfsehrOdVt3MZ8x/xzUuTNloddZ69Z3KBbjdG3+0KtYsZ/mjlUE9wcVxKZkO5FkGPUVKsd4w+TcKhybE0jtYmvLf/AFMwZPrVuLUpDhZIxmuIhl1SLpI2B2JrRg1KbIEoBPrTUmKye51r3Rk/1cgU+hp8LXOfmmBrlH1HbzmprfWgn8Ro5h8mmh2lv5jEZkq2ytGhImPT1riofEar3+lMuPEz4z5mBWqqoh0pG74fvLj+3NThkbCLIjqfUleR+laWpG11SyuLG6w0MgIQ9wexHvXDeCtSl1O+1l4pAGhkQFj3+XNaer3ctppS3G5iEmVtq9OvH86+kwj/AHMWfL41fv5WPHtdvF0bWLuGRg0dvKI72JBwAfuTqOwPcdjW5a3kM0aPFICCPlOetc78cLeXTfFmneJVhzpGqwfZ7naMBSex+h5Fc34W1RrSabSbmWISQsVXB5K9j+XvXoQqdGcUo9T003HboaWK7DHbwGHUVhLc7o1bdkgdRTZ7g7RIr4df1rS5nY6RJkbhhkd6panpttKhliUo3UlP8KoW+pJMgy21xU66i0bDPSncBdKvrnT3USN5tuTgODkD/Ct6Q29yBIp8t+zr/X1rkdQme3Y6hY4ZD/r4D0I9asWmrQPGklvlUbqhP3TRdBYh8WaTFds0iwJb6hjK3ESf64Dsff2P4VxOotp9wsemeLtLgnilH7m4Hf3VxyD7V6M94Jo8Btsincjdfwrj9ZmtZb240/ULZJbC9PmCMDmN++3055qZWGrnEax4V1nwrGdY8P3kupaOPmfHMtuP9sDqPcV7P8B/Ga69oE2n+aBNAd4UHseuPx/nXmumavceD9WETTPcaezBG387QegJ7gjofqK6zwp4f0/SPiho3iTw6PJ0vVWaK7t0PyBmU4IHbnt9Kx5VfQvmZh/HOK7utajVmfyxnjtXncdgIj84r37432UK24uI48sD6V4lfR3DYkMZCV2RUeU4Kl+dnPXRKzFUHFFT3m0S8LRVrY55Xue4i7haQx5VlAyQD0qwPKuXXzWK44R2ParE2m22S9suyVvlZcfeHeiTSxDbLBJJ8wPA714Lg0e+pIlt2WKRQbtSsZ+7tyCKupdN55bzngA6BOQRXOWfmwTyQ3Vvhtp2OO/tV21n2rhsnYcgk4OD7VN2itDo7TVIWeSGASOX67jjP0qcPqEiDy5jEQdqowGKxIbpWPmeSGkHIb1qxCzrIVVnckZOenNNSYWNmORjAY7iFjIT8xU8E/WpLeyVurAfJnJ5GaybdbzzX8tyAE7nvVu2kuFjAaWNcnmqTEy7YWsNg0t18hUrknH9KvQ3trJjyTIhA25UHAqim9g8fmpwMcHIYGp7W3SRmWNTFgfP82c8VaJZrWlyC6pG/mEDqV/rWrbXEUScKA5blR94iuU0/fZzTKY9yHOGHORWtpMkRnaVmfciAoB3x61aJsdRbbJESSNXgY9Qf4qbcymKNlZxs3AL2Oe9RJP50IKsckbsL2qMvDcEibDADjPBU+9Ai5JP5iJEAVzwDVKa1t1jkWRQFOeehJqx5Uj2SJvYFOoPODWZKzm4VWTc69j3oAoT2Ti5EkOGVxgkD5uK5+yjVdYlt2RpQ5fLd85rs1uVCkCMnrlR1H0rl7gBNYkaOEqu5s5POTgg0mUjivivbLaT3JO8yPBGhLHJ71vfDWC9h0CJwypCxzjBwazPjLHj7JIxz5wXkn0rqPBkRs/DoSY7ovLCw5bH4VjFe+zWT91G9HarAFJTg4ZeMisrULiSK+W3h2qigs8i9Pb6VqJJcSRKAMRFdpAbnNZ1zbRQQtF5flsW3Bi+5jVszQ3Sr6U3Ajnh3iQ8ue/Pat/X4l1Pw/cWpBDGIbcgkA9fSuPt5pJE2XGIFMhCyb+VUdjXVadctLNHsuwY2XCZ7/X3oiwZ5KiSQzMFupWjX5ghOAMHOBXPTX01zvvHMTNLKMnGSB0P862/iBJc6abq1jeN5p5yq7OcKD2796wbWwkYgqkwmKYwEwoPqB61Lj0RVxpmtlJ8uJXkO5iqjbkjuTVmO3u5o4UYSKm7dsiOeBz2z7Vqaf4d3WkLSrGsw5YjmQ/73rXXaZ4Os/JPnXU6uxByDyAByBjv16e1WoEuRzGi6a08haGOQL/D5bbs89ye4H8q7rQ9JXSdj28fmCYhisi5YntjHOevtVrQ9ItbUSNb237vdkLyrHnHT2GK3rC5jiibNvEsu4YVHB28f54rRRSJvcq29hdjYsshjXfvKqQcjPTnp798VJNayctcbBnIQLhvzOOKr6j4gS3RbdlSN2GeMB/qcjrwax77VVjmkRLos7dkJ4Gcc9u4ouMf438I6Z4n8E6j4d2BZpU3wy5Zgkg5Rj+P6GviLUtOutO1W4069iZLm3laKVcdGU4Ir7PsdS+yQs0V2JQ53EZwW7k/zFXtL+GnhDVNbm8W3mnpcXt04d1Y5QMABnHqcZqlNWsxcjlsfN/wY+Fd94t1OOe+hmt9MXl5CuN/sP8AGvr3wroOn6Fp0Wn6dbpBDGMAKOtatpZ29tEsVvCkcYGAqDAFXYo1XpWU5cx0U6agvMfbR7FZc09nEcTSNwqqST7UvAf2Iontxc20lu3CyIVOPQjFSim3bQ8v8NM1zYTag33r26ln/AsQP0ArXAwBxVweHbnT7eGztIS0MKBE57CoXtbqM4khYGu6VSMpNo86hSlSpRjLdL8epC4HoakQAd6ik8xWAZSKWOTnmkas8L/aOtGtfEtvfAcXNqOfVlJB/TFeG3kuoXdwljZ5aWVtqivqD9ofSDqPgtNSiXL2EuXx/cbg/kQK8A8PabFa2k2t3EhFw6skCDoq9CTUyWoiLRPDelafci61S6GpXKnKoBiNT6+5rrItSmdRHAojjxgKowBXM2rjJY8knrWzZ3CheFrSLtsZs01Erj55+akSGQfdmJqqk2elWrd+RVokuWy3qkfvD+dXPOuVHztTIGwuWIHFYviXxNpukxk3Ew3dlB5NXdJCWrNC+vZFU4rivEN1KwZn2qPUnFZw13xJ4ilK6FpzJBnHnyDCj8TUknhRtn2jxFqT3Un/ADzRiqL7e9YSk5bGiVtzj9XureQsvnpu+tcyeD1rsPEE2h2QNva2EG71Iya5+LRdVmjWVLGURvyrMNoI/GuOom3obRehRVyp61s+DvEl34b16HVLb5tuVkTP30PUU618Kao9wkV0iWaucB5W4P0x3rqrHwTY24/e755B3fp+VL2cpqzRSmou6PffBXjrwzq2j22yW3Yso3I4G4HuDXVvb+G7yPf9liR+zJ8p/Svl6TwzCsomg3wyr0aNipH5Vq2niDxboqARXn2yJf4LgZOP94c151bLKm8Hc9ajmkHZTVj366tjbYa0u/MUfwueR+NRCaVv9b5Z9TXkejfFq03iDXLSWyboX+8n513Fj4v0e+hU2t3bMCOocE15dShUh8SPUpYinNe6zp1dGGFYg+xo2ahnMM7Csux1Oz3bgN/vurWh1JZCNsYA+tYWNr3BDqyHl96/SnukhGXyr+1WFvowuP61E16jHqPxosNDIo23fNk1N9nPOM/SmG8zwNhqeK7O3oMUkh2ZA1qyDc2RWVrF5HZWryyEAKK1LzUdoxtzXnvxLvHfSpMyLGMdM81UY8zJnLljc7T4F332rS9avi+3z77aPoqjP867fW5vM0SVYyN4UFdwrgfgVZ+T8LrOQkK908szHrkFyB/IV1usGQ6Z5a4DY+Ujv7Yr6yjHlpxj5HyVeXNVk/M4X4ht9s8D6hpNyyykIZM5+6w7ivErS/zHp+ozKC237POcfMGXofy/lXqvxCvNtq1urFVl+Zs9TxXj1rC0g1CyRv3uRcRY7kHkD8KuM7SsZNaHpmjX8cyeWr9RxzSxXwS9ezmbBP3TXF6OurW5iuJI28vOCAeRWl4quPLuLO+jJG7GfrXRzaGVjdluWhkYdMVKmpcbXbIPQ+9ZlxMLi2WZerLzVES5hIycqaTkFjohqRgdX3ZQ8MKryXAt7htjfIxyKwBdeZE6k8gUrXJe3RieRxUuZXKdNFqLbQ24gis7XZDNjbyy/vE+o6/pWdFcHBGe1Lc3GJYGPRcbvoaXOHKRaldWz2CXFwiTwRt9nvIkBGYmPX6qcEGu5+EUV1pOoW9k066jpa3Cy2tx1KZ42sOx5H5V5mvmSXmpWMjZikDIg/D/ABrsP2fYZb3xbZWzyOBg7hnj5RnmqjL3hOOh698RLUahpUo25IBrxS4e2/s+S3kADrkGvpfWdET7DLmUfdNfIfxJlm0zxVeWcb/LuyMe9dd1bU5Krad+5malPDHPt4ornbyWQyAu3JorN1dSPZn17PZlWeFY9rZysq9qZJpslw8QdCXCgFu1dfJp1wrLFCocSDb83Y1M2nzLtZoFEi8MD0P0rjsehc4JdNuVuGeZozjPIHb1rPu7TzXG3ZG6/dkVun1rvrrR7p7kS7VJ2ncB0rP1HREjt2jiRI3bliealwTGpHE3eLVoo/LZuxYHpnvT7Ke4hYsredHnDYHNaOqeHriN9y3CqePunJxVdrQQzJG+SWX5lTqKylBotSuTxjawmaZgDzs7fSrinzXVUyqfxMDmsqSC4hk86GNvLHU9c06TCLNLbGTnGdx6Hvio2KNuxcDzIWnAXAbGOoFWX1N4o2tk2M+cAjqR2NYVvcKIUXbmST8c1F5qTXflDcSg+8BjFNSCx11pcQxworAGQr8uXyQasW1xcrKbxIsRqdpGM459K5uwht2uS5lYsCON3BrXt9QlWUJuRFUcrnk1akS0dObpd5t2lKB14KEAitKygtSwJYSEjgHkn61y9tPbE+ZIVMrcKSMEe1bNrcpIFMDhJBkcciruSdIbc5Uqy7APmIqjexzIzTpD5rAgbR2qXTZbhok+0MCMYO01ctX2bgMEFsEk8mgRzsDNvmbyXDA7ie4z2rE1O1la8M1rnDlZAvbng5/SvQDHH5pYlAp5bH8QFc/qsNpJPGY8xtMrxYB79Qf0pjR5h8bLF00vTJW5Z5iHZRxk9q2/DiibwzF5ju0agYYD060vxLtvtXw+up41zLbukvzDBBU81d8ETfavCkS7c4jDZBHHrxWdveLb91G/YWtrNYwhS4YA4z61i+IrZgn73eQmdrg988V1mkW0KwxfMSg9Og/+tUPiOyVoWiij3rJ/EB0NUSmcJp8U8l5I0ixyQKAFU8gnua3dMeAmJ+gDAD5eMism+tVtf9XI6szDG0ZJHuKs2DbXkRmYhcHkcYPf+dSUecePJI/+FgX8OGJjK44yIwwycDuTnP4VY0nVdNyXJQEfMd3ygDPAOe/FUvjajR+I47q1XZ51oCSByxBI/PgVwsesLJE3nxvuByQRgH2pynZk8tz0+51y2svLk8sXju+CwwFQevHX6VbTxf8AuHul3qu8mOMR4I9frXlsGsyiN4UaIksQARhgPT3pbW/u7gFIJDI+3AIXIHOCB2qedvYfKkek2njDUHlENxLHEyt98HLEN0wB19/xq3puuXt5dK0MzrsmO8vle/UA/TgdK5rwr4av7ieNrpmijONzOT8x7gelek6fotjpkImk/dFcZBZdzH1Geuf61cVLqK6IV8PrdSNcSsZpfl2lwFxjp3Ofxq9a+HR5O6NyyY2mMoBzjA75qT7Zbyz/AGhWMSoBsyOT+PoeOaaniWOF2AQtMARhpceuO2KsRF/whTNGGlym1NoVRtB59M12PhjTjpelGyJYlW3fN6GuVsPFkkzOikvIqnIX5sZPUev4VsaZ4lguLr7PJKnyoBvzg59Dmk9UVB2Z0SuQOvINXLf3rNTcxIwetadpGzAcYrI6mTAAjHvxVhFwQaVIDxUu3A5p2IbE2c89Kz9VizzxWoDlPXFVdRXfCcDkUCTOcdYwfnQH8K1tN0vTb6LmJQ1Yt7uUnHWptFvmhlGSVp3ZUopon1nwjp93aXNhcKTb3EbRup6EEYr438feH7zwzrFx4fvFINq21Gxw6fwsPqMGvukzrcxDHJ9a+af2s9Hmh1/TtawTDcW/kE46Mhz/ACNa05t6MwlFWPA49gkwoOa0YAQASeKyi22f5asreKgLOeFrZM5zdskZjheKfrPiDSvDtsZLmTzJscRqeSa4DWvFV88v2PTAwY9eOa0dF0O2tmi1HVfM1C8I3BZD+7Q/Tv8AjVKfYXL3GJ4h8Q+LNSWzsll0+1J/eSheVX611el6Rp+mxhBDFdz9WnnXzHY/U9Kak9zdnaNkUZ6hFxmrf7uGLkjjrVJdRNli4vHWAImFUDoowBXEeKdX2ypax/vJ5WCImepNXvEGvRWw8uMb5G4VR1JrH8J6f9oebX9Q2sy3KpDzwMHnrUybeiGlbUsQ6RDpN1bxzQx3Msrp9pd1znccYHoK6zW9PjETbFGOMCo9StxPdbsAkzxkfnWndMskwQnjpVqKRN2UpbaE2CQ3Eausg24b6VHpKBXls3Zm8oAxsxyWQ9Py6VJrc6rNaRr2cVUvjJaarZ3a48lswS5OMBuVP5/zo0GajwoOwqncQowIwKszS4HXmqskvNJgc/rWixTRs2wHj0rkvDljb3k1zYXK4nt2OxgcMVr0DUboQ2zyEcVxeoItrrMOr264DEF8fqPyrKUU2Wm0C2V1bsTa6lexAH+Gdh/WphrHiyxObXxFe49Hbd/OreoL5NwXT/VyAMv41VZ1ce/pWE6NN7xRrGtUW0mDeO/Hcfy/22x/7ZJ/hVe4+IHjnBH9uSj6RqP6Uy4jU9qz5olz0rB4al/KjZYqt/Mxlz4x8XSNul1/UM+0xH8q6XQfFXii68PSTQa3fma1bbMPMySp6Nz+IrkprdcVY8OaldaBqYvLVUdSNssUgykinqCKh0afYar1P5n95pT+PPF1pcES6rPNGeiyH+tXNAuta8c6zFpdskzzycySMxMcSd3Y9gP/AK1asN58L9XmE2p2OrWLHl4klBiB9iATiu98NeJ/AekWv2Hw/dabp8MhHmKCQ8hHTe7cn6GpdGknexar1Xuz0nwveWfh/QrLQrRi8VrGsbSvwZMdTj3NLqviSzlwPmUqp5zwK459ZsrlWkhv4JlPQxyBqytS1CONBMZFVuoUsOtWqsjNwW5n+ONSa6uG/i2j5fpXmkeoix8S2txL8qM+x8/3TWz4k1uFRKTcRls+ufyrzvUriW6YyDJVecj+dWr3uZu2x6+mla19omhsZIGVcOhyBvQ9Kr+IJJZPD7C4iMU1tKNyntmqHgvxB/aHh2KO4P8Ap2nj92xHMkXcc9xW14ouY73QbiVQMmMHPriutyTjcxSdyHRLrzNJVic44pRIPNK9mrJ8KyE2Kq3RiauBv9Mx/drJyNOUbDJ/p0kXsalicmIr6VS05/N1G4n/AIUBqwh8uLPVmqHIaRYjk/ebRSSTq8krE/Iv9KpLNtukhU5flmPp6Cs69um8h4ITuLHZx/ET1NNMGiTRGf8AtDzWfcXk3fma9o/Zx0K4m8QXmpKhWO1jIDf7THAH5ZrxSyZYbyG3XlgRuPvX1j8KLSTw94TgjeLbPdH7RLx6/dH4DFbUVdmVR2Vjf8QG5jsZT8x+Wvjf4lzed4zvXfqrY5r7H1/VV/subevY18ZeM5FvfGOoyqPlMpxXXJ6I4qm6OTv5S03pRT9UhK3GKKwaNLn6JNLC1wsU3IAyGx0FQXnlyQNIrtuXgHPGM9arWct4EXztrF2IIx2qO8S5jtpYY8rvHy5rE6i3lI7cyNyQcA54xVQqoLM8iOGOQvXIrMiuLvaILpYnj+6yg4wfWrUV7FEjWqwgFT8sgNADZrE3AdYZAIT3dPmBrL1XTfLh2yxbpc/6xf51tWeo2whOZge+D2NJPc2s7MWuFbcuBxxQBwkvmECK4Oxt3Cg8t6GqWrwlLX5vMVSefl6V3EulWVykcxjy/IHHcVh3tjdRsY1j85Cw+90NRKFy1KxyVs9tAsbNNJt35Bx0rQnMaxSi3k3iRssQORTZ0DXg/wCJf5RjzuBHyke1Qai8YdAqyQjOcoDgVk4tFpj7WzSC3WR5ZEMx28H7uO5p6XDLIrTuWHGCv8zUDJMjJ8yyRAbsg80W9ncM/mtII1/gVzxU6jOmsb0SSx+c3y/wMT0roQ62sDTGYGPgkquTg1wDeYD5P2lVYtwAvH4GrYuNQFotvNdhYTwSrfNj29aqMiXE9LtrmGaJWhdiGAAdG7VrW80aQNGswyByDy1eZ+HL6ON41WWTygCoJNdLZ3iLqS3EEhK4xKMZyfWtFJMho6eScLGA2+RSvB9PrWZr1xHHZrMgEbrIjHI4xkZrY0++tpoGkAjYZ+bcMGmT2dtqlpdx+cAGjZVXHHtVKwHPz2drd6dq2ml9yyK6An/aHA/WuQ+C941vp9xp1wQJbaUxMCewOK7LSZvLaM3CgTygbjjgsnymuOktE0P4pXcb7kh1BfOi5wN3epkUtmju7DVFSea2W3ffEdpJHBraKrPCcrzgkEdKyn06FraW4BaO4Khg2etM068kS1KrdCZgOgGBz2NMRm+ILaV1WNYVJJGH9MetY0DTRXIjVHyq/vGZuAPQV11+VuoJFXG9cABunvXJzxeXcMsqq0YPzfMTikwR53+0CZI7fRbkDccvE7K2B2I/rXldw1wrLuw7nGF7c+9et/tAW8f/AAiumtGpwt8AcA91IrgdI0KSaRZJIyiEgK2Og+lDjewnLQr6LpN3qF7DGtszZHzM0ZAX/Ir1bw/4T07SdPM160LyYBAJ7c54FUPD8EGkwtMFYyOMM23OOeBjtwKr3evXM0MlpbneiHA4wGPoe/HtT0iLVnb22p6fY2jf6LPwvzIq4BGe/IHWsq68TWkUi58tzjK5AbZz2/Suce31VgtxLNcXDyOCPLPyj2x/T61v6P4Zk3i51BAETd/CBnP19/6UryexWiMw61qE168EK+YnJ3KvOz6eg/rV9tN1K4eJ0t/3bZJZzkLntxXT6XDZ2AhWO2E7shG52CqD79cfnV15pgURLUqijdiN/lB6Dr6f1pqPcOY5aDQdSYmOW9jWRFAUgdvQ9xwOtX9P8LahZhJo5jK5JZ8vuHPpj8q63SrV3WP9zcGQjcJZGG1uMH+fpWi8sNhFudZd6ZAjUADGOMe1VZIV2d1pFraXOnW0xUbzEu7645q6LOFeiivN9O8UNaTBBv2ZwVbsa7TTtYS8iDKaye9joUW0mabxqPu1G0amm+euOtJ5melIVhEjCsecg09oEkUigfrUyLnkUAczq+n7STtJrnpY5oZQdvAr0t7ZZlwyiqVxoEMp9KdxqVjntH1aOAhJBkH9Kyfjb4Yj8XfDfUIrZN93bJ9qtsddyjJH4jIrqpfCsbcrJg1bs9OurMbfMVk7g04y5WmDaZ+cl0PLlYtxisCV73VLz7DZAH+8xPCD1Net/tI+FD4V+IWowWyBLO7/ANKtsdArZyo+hyK8+gC6ZaLbQKPMcBpZMckmunr5HNOPKy9o+n6Votvtjh+0zsPnlbuf8KtQmW6m+VcA/pWZbSM7iuh09o0TC9e5rRamRbQJaw89cVy3ijXo7eJwG/AVa8T6ssETBW5xXGeH4m1rXRcXHNtA2cHox7VMpdENLS7Ldxa3FrpA1K8BN9ekR20Z/gB/rXX6lZf2b4EW1j4McQY46k9SazvElrLfeLNMRAfItthOOmTz/StfxXchrSaBW4CEcfSqSsTe5b028t5tKtrsNucqDj3xQtxlixPNcr4QuGfRolLE4GOa13n2qeaTkOw6+n83Urdep3g1f8QBJ9Lkj/i27l/3hyP5ViWDeZqHmN0UVevrn5gvoKE9AsPt71bi2imVgQ6BuDTGn+asHQ5kjjuII+BHO4A9BnP9atyz471PMVYdrEhktmTNYlmPtRazZlUsQULHuOoq7PNuU5NYxP8ApBx2NS5ajSNvUB5MUVu53GNNpIrMlXuPwNTSOWt88mq8cgYbTUuVykhrMSMNVeVanlGDULVmykU3/u1E0eQasSx/PmlCcVmyigqYBGKrzxptOcD3q+zb32W8bTOegUVr2fgu6MS3/iS9t9Hsic4nfEjD/ZT7xP4dxUTnGG5UYuWxxw34LR7hg84qRZHkwGaZvX5ia9W03w/PqVt/Z/g3RJFtHBWXVdRTYHH+wvXH/wBauvn+FulvZ2dvcRobuSKUyXkMezLgrgbemMMfes41e63OmOCqTXunhsen2a2/nXTSDOMAuM8+3WrK6ctuUkjG8gcMTxj0I9DXZa98MNb053a3tftkBG3fBy2Pdetb3gH4eaZrWqwaX/aGr28/kSGS2mtxGQ4Viu1zn5cgDBGa2daEFeSMXhKqdmjzXw9cldUQwr5cUeVZTnIzkn8q666vmudFuGK7VEWB/tE963/GPhNNBTSbq20mC3toJyss0t0GmuD91twJ2gZzwO+az7/QL+z+YRxzW7ruiG7G5e2B3/DNZwxEZ63CVCUNDN0VTF5MQH+qj+b/AHjzUt3MI4Z5FOT90H3qGKbaHjbMcrE5B4Yk9TTlj8xlBX9xFz/vt/hWnMRYksozDaJAP9ZL87+y0l9OIYyy8t0UVKDgs2dxPLt/SqcvMg3YaQjdjsi+tK4WKbs1vE0jN++l4X/ZHc1DArQwi6YbTtxCD29WNQ3l5bxzGa4bzZBwkKnoP9o9vpVQNqWs3KwxRs5PCxxjgVSEzc8EQHU/F+l6bADI093GrN6gsM/pX3KWsymxlC4GB9K+WfglpNj4T8Sxa74gYCSFD5EQGcORjcfoM175F488L3Q+a5jU+5xXbRhKK2OSpVg3a5N43FrHok7KwHymvje6/e6xdSnoZW/nX1H8RvEGiyeG7gWl0juyHaFbPNfNltZFt0jd2Jrpim2claSTVjE1KBTKpwelFamoRgyLjsKKViXq7n2vFBKqCOZ3JXnIHUVYu7bFmZNpbC5GWxzWqqRBVjbPP3ear3AEwG5mYDgqOxFcJ6RgS2c8kAuGiDqeSD1FZl3aJbqS0crIeOp+X1rulWFWSbbgEdDSeUsyrE0aMpb5g3cUAed2f2XZutPNYN8rRsvB9xWk0PlFVi8veeMHsDXWXFnHFMVgijUHphc1y+t2M9vdid1LBgQxAxihILjyuoxTorXUKRkAFQMke+atPGPP3Syjb/EAK5bUL024Mk82D/Bz0FeiaNp8V5aQzyMxJQE+/FAjkb9LWWXyY4yMjg4z+Fcvqlpc28/y+a0W07lxkCvV7jTbaOLcYguG6nrWH4l0mF4ZTZyOkp64bNDsxo8nvgz3CLbpEqryXY9R6YqezUmNvMmjk2/Mw6rir8/hvXPK+0ERiNTu3bfvc9Kr31nqsb+d9jhKNhD5a8A1m4Fpla0j86B0aZVh3MQAQc/Si+tktbMqiAvt65zx6+1WorO/8jbHp9s5Zvl3cHjqKjNleeSZJtLVSOHcZPGfrUOBSkVYWjigVIA8yIu7O/v3rVguQ6xLBMyoccE8g45osLK62s1ppsLc7VymOfxrTt9N1R5oJFt7dTkqf3QG6hQDmJoNRv4XjjWUyqBy3fHpit3Sb68UmRrWaZHPXGCKqQ6Trssxf7RHAyjaVVQOldFomg6wIjHJqgZWHKNyQPrVqIrmXarIsrTKZFSO6KhWH3FIyMevNZvxJijX+zdXkUuYpATjrgnB/mPyrb1m01DSFmNxKjq+1kOeAQeazPiEjXHhOW4XgopOO3SnII7m3bXsd5pq3CSBMjbzk9qrxz2lv8y+bK392OI9R7mneBtQtF8P2802yVTEC2BwDiujtp7YoktrGAC3QIMEnpnNC2Ecy2oW88h87z7bnG0puyexrKnura6Ro4tUtnO7BRv3bg9fpXoM9vazeYJI1deT9zABrib7wzavbznyE85jmI54B6jj0zxTA434wWb3Hg5pFktitvMjNtfcT2zxx3FctpImmsIEiCADKlt2CSRjGev417EunabqGjyadd2iGOeL94D6f4g14Xq4vPDviK40i9UBY32xMQAHQ/db6YoZNrnQx+HrxoPKhkWXBzGpmyPl6Zz35q9Y+DJpIkW6BlnZgQFBAUZ9jgmq/hnXYFjbdbJK4Aw5zgAcDORya6Sz8YabajesjouTgkAjd7Htj3o0DUmh0i4tZ/ssMBEfChcYYflz2zn3rZj0O6a2Qy3AhCgKyjoM/wC9WDeeNrNbdGtpyshbDnby2eR0/pUlv4p08Tthw0xQCQuCTnpxk0XQWOnt9Ks/Lj/eBhgYI/x9cZ/OrX+gabEv2lcKM5V2BznPP6Vyw1wXMyW8UmDz8qnGWAz9TU1rPYzziS4WSWLl9wk4PTJI796dxlrVPE0YdYbV3/e48vYmMKPf61iX154hv3SO2WXcWwDIoYDjoe4rqA+jlllk8uX7pHb5ewBPeprjVNMtTus4YydxyB2bHc0AUfBGmXhtpzr4/flgyN2x6V1Fo8Ns+2OTAHvXF3niCO4WVYZv3uzcFHZs81lf2pqZOVY1y1p8j0R6OGj7SB7Da6hD/FID+NaEWoW4H3xXiK6prP8AC1PXU9fPRjWft/I1eF8z3aO/tTglxU66har/AMtBXgyah4ibgTEVatpPEkhwbhgKftfIl4Vdz286xaL1kX86rXPibT4VJaZePevITa60/wDrLp/zpyaHczf66Z2+po9pLsL6vDueh33j7TYQQsqsfY1gX3jie8ylv8g9ax7Xwvb8Fhk+9bNl4ftIwPkFO82LkpxPMfjr4dXxR4TXVFkMt/phMo45eL+Nf6/hXzTq53TGQ4ya+9v7KsfJZJFTYwKsD3B618TfFDRP7B8Yano6/wCrt5z5R9Yzyp/Iiuqi3y2ZyYiKfvI5+wVmkAFbM0q29seecc1j2Dqh96i1i8/cOc8AV0J2Rx2OY8U38lxN5KMSzHAFdJ4bs10/Tlj/AIyMsfeuT0yFrnXVmmX92qmQfQDiuts5CIypPfiohu2ypdjYGrxww/6ndc9A5PA461mXMkk8MmTklTVSeQmQVIX/ANHb6U3JsXKVfCEhTT3jIIKuRWrNN71heGX22siMCGDkkH61fkkJ4pXHY0bB9qs+ahnnLynmoTN5cAUVWeXDChsEinpUzx6zqMRPBcMPxFX7mU9Kw42ZdfnbcQCQfqMcVo3Em5gBUXLsJcykRZz3qFYyx8zt1pt+2EC0yGR9m3PFTfUdi+G/0Y1QBwxqxDIGiYVHGuSaTYWHK+4YNNkHFDYU88Cq4mmurhbaxhaaVjgYGeam5RK5VFy3JPQDqapXLs8626xvcTk4WCPsf9o/0rsdO8MXsU4sLWP7d4hl+8uMxWK92kPTd6L279q9T+H/AMP9N8LwidlF5qT8yXDjOCeu3PT69ahS5tjqo4WdV9keceEPh34wvIxJc3aaJbuOQiDzSOfxHB9RXpXhz4deHtKmF3NDJqd91NxeN5jZ9QDwK7JIfap0jo5UexSwtKn0v6kMMOMDGB2AqaSBmMDKyYR33KRzgqOR+IqeNKl8uolC51FXyx6VLbRRpcpNuEMiggTAfMgIwSD1qXZTvKDRsrDgjBolG6sDV1Y5fxToHhvxJpwa6ZLpInMQmHzEEnOOc9zn8a8x8SXUHgWObSbpRf2jIGitbmXO3P8Ad/iH8q9m8PeHI/D9jcqNTiu0nlEgXbt8vjpz1/8ArV8+/tHOr+PYVh2yg2q5KnOOTWNOnGat0PHxN1T9pazKuk65DrF2YLjTbbyCvyGZyzKew3cGuxPhrSprW2e2e4gMtsHk2v8A6uTJDAA54BHH1ryK0uzaX9tBF2GZOOMnoD6V7L4Ska60G6kC/PCV3DPIDcZ/P+delhYU1Jc2x4uIlPlfKczF4ZvpbpreHWpREOpMSk1eX4cyXIZJPEEqh/v4i5b6nNdtoeiAwGVj8zc1bOkSBsqxr0YYSla7iebLFVe5xNl8ILBXDSa1I69wIgCf1rr9L8L6do1v5Wnxqpx8znlm+pq6un3KjiRqZJHcIMbya1hRhB3jEidac1aTKd1p6s3zYNY+oaOrdgK1Lnzuu81m3kkoQ/vDWxiZcumGGFgJCR6E1iXX7mBl71vKztv3OTxXO6tI3mOo9aylZM1WsSn5ckihttFOt5Llo/lHH0orKxqnofbtreLMmI/lIPGRwauQyQyNIrIIpcc89TXKWV5E7gSROsY/iVutWJdWs1Hl7m80c8j+teaekdKbiFogWZTt746GpXnMlsFiCM5PVe1YFldWc7tNGrlx95fersN6hUiTdGScqBxQBpmAwgFdzMeuOlVbiH7VCVliOCSGX2qK3viqtlHVc/eNTW8xlRpArDacAg8GgDgfG3hxWjQxqzopIz3Fd/4SLLoNokiurJGBz3GKydbmSS3kYRl2GcBT1rb8NSSSaBDj746ZHanLYEXrqASOjFt0Z+8oqlqWnwqhljTEmePetNptiAmMFh1AqG6ZJo98bsCCBtzUXGYctqz2ISdgvynbgc1yM1vdQrJFGN5U9Mc16RDbqwYyFcjgDPUVmapo8jSB41+XIzgc/nVAcBJHJg/MqyghjyDgUlzPKki7RG8JXdnvn3rW1nTrezupCFEII6kZzWJe2BjuP3cqOr88/Lwe2e1JoETw61MJFWe3I3Y5XAA9K2YL6SYkBgoPIUDnNYFwVihSHDAcAMRuGR2qxp9yoQLGjFQPmODk5pDOqilCqnnTIZDypBq1/aaQrtydzcEg8dK5ZLiz3hoLebOcHe33ffFOMwllRXjSWUMSgZsAfQUMEjb1qQz6crTMzoMrz15B61iaz/p3ga9VHDN9nLjHQ4FakT+dpbM1tJgOMhuwB5rNljVPCd9DGMN5EiqO/ANJ7FLcyvg9cPLoKwzOkgTBCnsDXpAZImU+ZGgbGABnNeP/AAVE0mnNHvTJ5bHBr0S3upo2aCWGQAYwxbg1KB7nRRySvEfM3jk/iO1Y2v2rvbvIskg5GQowcelWU1CBSihVO7HBbhW9KtNuvrJfvJzh8GqRJz+mhp5ZVPzbSQ2ewIyK4X45+HLPUPD664sYa4tYxvwSC0QP9M/zr0LVre3sriOQSNGCxYkcFmHb8R/KmamLW4spLeS3WXdEyOCRyh4I/I0w8z5TttYJZVTzXB+9j7gPToK1rS9urm3SOOGOWNQ20sdoUd+O9ap8HQ6f4pu9MvLhbeOB82+/GJY2GVJ/z2rrdE8NaSk/n2l6s0aYd1yCPoPb6VCp+Y3I4qztrq8hYzCV2IHlnb909OAPx710Wn6E6IJZZfmbjkksCDnp29cGvQLLTNBtzI3nW6s/8IOSeDxx0rThXQbWEvDbpJIuAoIyWI9B2q1BInmZwg0u4uY4cSXEzwSYaQfKcc4I9uetadp4fvmg328tyskgLbWUANx6cZP/ANeu6N9DFC8samVlAO3AGDzxz7VH/bEK4kZYIpT0RiNwHviiyC7OQ07wjrk0Q33jScZGSABnt/8ArrTg8HX0yjdJlgO7Hg+4710Saztl3tAI1UfMCv3vfNVJvFH7wxRyqokb5TuHTv8Ayo0HqQ6b4HS0zcT3u7hhs2D5c9+K4HxB480Tw/qtzpl9azi5t22soXg+hB9CK7y512VbFoxMzOORlfvD1Hr9a+f/AItzTXXja7l8tDlIxkD/AGRVwoxrOzB4mdCPunVz/GLRYjiLTZ2PbIrMn+NwVisOit7ZNebSW0r43YFQPZlSe5rdYCBzvM6z6ncap8cdahtnmh0uBdvqaveCvjB4k1rTry8eGGEQcKAM5rx/xFA0WmTyFuCOldV8OrdrHwPLM3ytcScZ71nDCx9ry2KnjKnInzHb/wDC5PF28L9lt2GccjFa9t8WfFBA3afD+BrgjaqrozL81a9vFdvjaigYrpp4Km43aMJ42rGVuY7eD4qeJGA/0KIfjV5fiH4lfBzEgPYDmuNsbG7kYKWA57Cuq0zR44yDIc+5raOCpLoYyxtZ/aLh1rxLqh/eai8UZ7KMGvKPjDptzb61FPcSvM08AIdjycHBH8q9oijtIVAUhjXnPxsb7UlskZUm0Uv7nd1H6CivRhGm+VBh6s5VfedzxoEoxrGuGkvNUS0P+oDBpeeq+lbU43jcKzY49ryyfx8flXl3PTsW9QtVtIJbnCq0i7EUdh/+qnQttgDZ6isoylpCJGJ+tW5pkCqiNnjtVc9yOWxIzZbNPdt0LKGxxVPzPegy4Q4POKm5Vg0gmK2YcH5iAR3q0XHHNZtg223GTySSalMnahyGkWZJsnrULSZFQNJQjAkZNQ5DSKcjY1WWQ9FAUe5xV+Ft3zE1QVg08rnn5zirCvgcZyeBU3KC6bc9KnyxkdzV2w0HW79/9F0q7kz0PlkD8zxXTaX8MfEF0Q15cW1kp7Z3t+Q4/WjU1hQqT2Rxccnlg84p0dwztst4nmc9Ao7165pXwm0aPBvri6vG+uxfyFdbo/gXw5YkNDpcJYd5CXP6mnys6o5fUe7seG6R4S1TVZ1W43oD/wAso0Lv/wB8jp+OK9U8L+AZLKJRGp0tCPnlyHun9gR8sY+mT716RZWcVvGFhhSNB/CigD9KsGMUexv8TudlLBQhq9TH0TR7DSbUW2n2yQp1YjlnPqx6k/WtNY+amKogy5Cj1qnc6zo9rnz9Qt1YfwhwT+lU7I67xiuxcSE9anSGudl8Z6UgxbrLOfYY/nVY+LL25Uta20cKnoWOTWbaMpYulHqdikWKr32o6dYoWubyGMDrlq8f+KOueLE0N7myv5IPLP73YvRfX8K8Pm1TUdSZv7Qvrmdwfm8yQkflS3OapmUV8KPpzXfit4Q0ssv9oRzuOyHP8s1yt38ZZL6yvZdFsWc20YlKt8pKZwTnBwB746gCvCktEbtWnpPm6bew6haoHkhPzxnjzUP3lz1HGeRz6USg7aHHLMKsn2NnXvif4s1Kcol1HbI3K7F3Eg+5rmtQvbh3e8vrh7m8kG1S5y3/AOqtnxXoMXlw6xoyk6ZesWtGC4EcnVoG6gN3C7mIGATk1h2EazXHnzDLNwAR0xTgk0ck6kpP3ncm0S1kMnmTA+YxySe9esfDu+Ww1K389Q9u/wC7mRujIeCP5H6iuIsYVG0gV0Fo3loO1bWWxke5L9nhi2xrgDpUK3C7qw/Cmqi8sovtL7yRtDEdCOxrcMUe48V7FOfNG549Wm4SsStOm2qF1KpzwKllRFHBqlONverTsZ6lC8kQg8Vh37Lg4rR1KUJmueu7pdxzQ2h2ZCJR5+PWsjVYWa6JJwpqW5uwkgcdjW21hb3+mLcFtrYzWMpK+rNYxbTSRi2SxCLG7FFD6LIWPlzkL9aKG0NKSWx9JQXohgLTMo2/kaWTUtPmsUkeWMMpySO1cS93KY/IaQmDGMHrT7T93byxqVuI8ZHGMD0rx+Y9ex2tpq6xbmt5NwkHBTtj2qZNVmu41jbiSI5yf4q4i01OKCRkjwicELjn8KmvtWEVoJFcliSobOCKOYLHe22tNIwBUAg429c+1aVvfuGCLIIUIyVPrXldnrzSQsEdxIO7Ec/Q1qvqc09r5SsVlzkZPt0q1JEtHaatexxeX9xS+V+U/rXVaUxh0eBw2WCgk9jXkGiTT3N/DbyLvLP8zqc7PqO1eoXN2uIYIfuDAzTbEkbNz50myaP7u0dDVK6jlM/nQMQAQXU96bLqn2SJeNyYzxSW1yLhZMyAlvmCH0qRmlpUsMqAtliCcDPNaBZWBVuFzxkVSsY4EjVNygjkhW5FStHM4aNX+X+EnmgCDUNPimQ+au7jIwM1yepaLbo7hC4Z/mAbkV3qtstwrqCoGAcVUnsYp/neIE4yMimmB5tcQtbSj/WEfw8ZGT7Vj3Uk9l88k8oj8z7qgDDH1ru9V026hd5EgJXGV9Ca5nVNLklLiZmJYcDOabQIrLMd/wBrFx5czLjaORx9atabqAeJprmKNmU8kAcVjyxXkMbR+ejhM5U9VFN0zT5XK+XdOY5Ryu37rVm7laHZHUBc6e6iJgGQgMD/ADrPfd/Z9xEUYYLjIH3QR3/OtDRtJmhtLiE3IeQxkKMDuKr6bGvnTQu/z7FyCccYA5p9BHB/BVvJluI8fICy59weea9KkmtWkEnlvKUOCAeM/SvMvAMcVtreoxsx8uK6kIHoNxr0Zo4TGZVbY7EZbGN3FTEuW5JG1tKgtDbBcPuYf3SPWtqw84Z+ZgjEAr2H0rFFm6hpuX5yxHFXorlkYhEZA4BBPB470yS34igjvNK3R5LxMJR6gqen86523uVkmEjF3LExsAmAvpn9DW/IYlbzTwCRkBuvvXLu0kUzxyxHy1zgryWIOMfXAp3BHDfGuFbW10/WFhcuf3EpVedvO0k9hnP515/p1+0ccieZNFHs+aLOWx6D9K9V+I8kt54SucRmPYBvU8hlBwf8a8F80LdiGPe8q5QbgcsO2P8APaom2NLQ77TvEk0PEEkZgKj5WX5l4x94/wD6q1dF8S718t/numcr5nmHB6HAJ4P4Vzfh7SJryaJpIwsapks/QemPXNd5ovhCBYPMnWJtzbl8x95A9gelEVJibRI+q6/cGCMSWqrKwJDIflJIwDjPat+20y8vhO0sJVZSsakgDtyB3A5NWdIOm2TGH7QNkafMAgDManm1i1hBjg/eRvlizNgR+/1/Gr0QjSXQ2eOMzzmPptMajH456/8A16lXw9pMWyWNHLKCdqjvznIz7/SuO1DxLFLLKqSN5Mb/ADyKCATj7o/OtLR/Ea7S9sgBzhFfrgnGR9aFJBZmreR2dqvmXEO5DhQgP+cCvGfjbawNqlnfWMeDIhilXHQr0P5H9K7nxVf6p5yrbxviPO4kDDZ9K838a3Unl2qzcSNJIWHPXiujDSftUjDEr92zjWtLtjzhVxUc1q8a7iQa0JbgvgAGqF5MQhB49K9blPJucz4mglNnIpAxngV6RZaav/CB2ARdu0BmFeZ67JK1wimUbCRxXs9ltPhpLdgAFgBBrOEUqppOV6ZkS2avDEytwMVetrmGADcCSOKyJnmksMJn5T2pltDNKdrTbeK3pPRozq7qXdHTLqyxtlYx+NWBrU86hUyfYVl2VnbKFMshY1uWCqmFtYB9SKuzZnzJGhpVteXQBkk8tO+TXGeKXjXxJfRMwZI2Cg9c/KOld/ptrcO43MT/ALI6V5F4ruW/4SfUsnpcMv5HH9K5cXpFHXg9ZNnE67BJZXkhK5iYkgr0B64rP27o1kX7rDIrrtWmjezaNkR3I+UN0+prinulgXbEWljjdlJx3xk4/GvJqRS1R6kX0Kl3HzwMVXGa6XxPoWoaM8C6jb+S1xCJojnIZT/nkVzUzYPpWNzRpodupsjkRMQcHFQ7+etRzyqE+ZgB3pXCxYjfagUelBlrKm1DtGv4mq73c7fxAfQVLYzZaXnJIApkl5FGpPmru7AVhszMfmYn6mkwaLsDRa/jTAjXJ9e1ezfByw0bUNOgu/slvJeKp8x2G5kcH36cYrwjBra8M+Jde8OySPo961uZBhgUVh9cMDzQrmtGoqcuZo+r4LcE4GSfzp91daZp8Ze+v7S1Uf8APaZU/ma+VdQ8XeLtSyLrXtQkU9VExRfyXArGdrhnzIPMYnqeTWvM+x2yzHsj6i1H4leBtPyG1yK4Yfw20bSfqBj9a569+OGgxZWw0jUbo9i5SIH9Sa8DV3Rfng47mpI7mJm5UgewouzCWPqvY9dvfjlrUgIsdEsrcHoZJGkP6YFctqfxV8dX92sI1YWaN1W3hVOPrya5MzQ4+RhVe0Uyag7KclUOPqeB/Opk9DJ4mrLeR7fbC81PRNNub27u7jzISzPJKTuOeucc9PU1oW9jGuV8lRjHzY61Jo6iDS9LhkwHW1Quc9M5Pqeea04GgjZo1b5j1bI/PNYU17oqkm5akdvZQ72PIIGO2TV2303yv9XkNngDpVh5LWN1EaiRlAPC/e/GrFvcXMkjeQCzE5AHXFaqLMrozta0uK7sZkmkxE6lSrN1/wDrV80atarp2uTQCVZVjkMZZDkEjp+lfUOoW8UlsZb64itkwchm5rwT4o2fh6HUFGj3O+eYkyqqELu6ggnv2o26huYFvJz93itSDs68+1YdhNuh+frnnFallcIhA3VpFkM6vwzeWts81pqCNLo9+At3Goy0TDpKnI5X723cFJALZxVLxz4dk8P62GEizWtwokimQ5SVWztkU4AYHBBIG3crY4xTLIgESR4K9xXQwqmreGLrRJvmlsYzd2UjEZ8g8SITgZ2kKQWY4ACqvJpSXK+boJHO6Q24DNbAcYwawtJZ0cIy4bJB9iK2WB25NaAdd4Gv7iBpY1ieS3yNxHIU/SvRNGnW+idOkkZ5Ht2NebeETJa6e0pU4kOcj0re8M6sYPEtuJHxHOfLbPv0/WuuhPltc5sRT54s7KS261Qu7NyPlreutsbc81n3NxGmc16LimeUpWOK1eyuvmIU1yOpQ3SFsg16VqOoW6oelcZrOpW2W4FZSjDuapyOJvDOp+YGo5NdvLe28lWOAOK0tQvrdlOFGa5zUHSQnAArlnGPc6Iyl2LVlrV9IjM0hHPFFUo2SGMKq0VzOWu50RjpqfSI0HU5Ljyfs7shO4OT0NatroF7C/mCJiAMsF9a9ng0+3jU7oFBfjntSPpFsCrIcbhnAPes7RN7s8Ym8PTTqzNDtYD5VIwTVOx8NX8hMtxExQnlOSVIr3NdPswqqybt5wCV5BqF9Ljin3YHln04IPrRaI7s8NvvDdzCD5cW1SQQFPINYVwNUtZnhKl8cqSa+iJrG2AJLpIMYPy5NYlzoWnXW+GSNCx5HHalyoLmD8E9NlWxvNYvowpYbY8iuoiikkuRM8imDJyMVS1PULewsU0yx3IqYUgDqfWs9dSnRUjeQBc9R3FS2i7G5gieV53/AHWNoPYCpZZvLMckUkWDhT24rJuL63e1EcjBQehU9feq1xJHLKltJNt8sZVlP3qExWO0tSrXKziX5DHj5RnJq+k32eM7JC5HZhjNc3o19JECqOHj2hSuOQfWrIuHdjHKWBPfOMUxG3Bqkbq+9GDKBlemPcVcs7zcRuk+UnaAy1yriZlJEi7ugYjNaGn3kwxHNtd+hOMUWA6O7WHy8sPkYYJ9Ky9R0uFox5UKH1Yjp71OsiqoZXII9ecGtATxyIGjZSTgGlewzg9X0QA7VLr5mASAOv8AhUfkLaxN9ltt8wIDdOPfFd3cRoZBFIi7DyCBVG70m0mk3HdH3ynGfrVXFY5fS7wzTNE2PNQEuUTGT6Vl6XDjWJmcbW8pMAnIzk12C6da2qbgEwepbg5rlGVV1aXynO/Z35BGTSGcZp1g1r8RNWiaNRF5hkbJ6hhn+dd+I4pVjhMK7CgYNnp9RXHajC8njJVMnlySQKHAGehPf6V009xPFcrFEqFBECWPBJz0qEy5bl4xgRhhM8caH5lXqcdqSe6bzhsjMhA49KqXN/IIlaN4+CN2BnPqKoSakCrB2Vdj5jOcc+9FxWNqe5Jw7PtGADnGPrXM67Oy6usLyfuZF3fLnLYx+lSSXMd/K0DPtkBDsgbIyPpWXqTfaNajd5JGUbl+Q8KflwDQ3oNIr65Kt7o+pQ+d5XlWzIfm65GRXjDwxWssE80EqmP5vmGSQf6elev3dxBDf/Y3DD7XugiDYAZwpYD+leb+Kllt73CoAPNIIfJ+mc+npSYG3b3+pTCKOxmK2nlh9qgY+hNdFpmrFbH7LvQ3WcyqZMlRnr7V53Yat9lg+yvMqSHjc4z+7JzwBx+HWth7+3uLhC8QbJwWIZRjj2/n7UcxPKdFrGskoX09fPEhCtFuJBA9+351VsfD+r6xMW8xrVJG2gLJx/u85qLT7UXl2sKpNt2kggBF7YBPpXrPhVbG3tolFnud2LEpGSMgdc9qpRvuDdtin4e8Fxw20K3E5DpkvuOePXP9K0LyDS9Nsw8cCM0a8fLk9OP/ANdSazql9CrtFDiNsEBgOW9MelcZq11eajmGS2ljLICrEZ4459sdcetVt0EjqLHULK7tFt7qOPe0ZZwzDIHavNvjTpvk3GmXHlhYXRwMDo2Rxmuj0XQb2Z9yQu+MKFfnA+tHxi0WX/hAGm3SM9pIssYJHC5w38/0rbDSaqK5jiI3g7Hi0wReMgelZerbTAdpBNDxXEpB+c1Fd2s6RksoxXsHjHLahGz39tu6GRR+ter3t+1tpAiJAJjCrXmEFvLN4gs1k4jEoJ+grrtb1H7RfNDAwcQjtWcf4jLf8M3rHTL6Lwy9ztkctyzAZC1DpyqCu9WLepqpoeu61Y6bNIsx8tl27exqK2m1S+OfLKA9SBV0JvmkrdQrwShDXodhaTWkK7pWQYq4PE2n25xBG0reiisPTNBWUBry4P0zXS2EGhaenKozD1rd83oYKwyDWNf1FgtlamBDxuIryvWzKmr3gmOZBM24+pzzXsieJIQPKsoA3ptFeM+Jy51q+3rhzO5IPY5rhxnwo78F8TOV1e6kF82WO1htqno8azpbWZ2gyXgUk+7KKk1sEvkdazWuGt0juIzhw5cAdiOf5ivLqX5WelD4kdV8eJXbxxLp6qUEBSEAYHCr7Vwt1IyoTnn3rvfjHLHqfjmDV4WDRXunQ3QIIPLIAenvmuC1EbYzWFHWmmbVdJsz0nlcnL/gKa6Ox5yfrTo45Ej3DAzzyKaWnIztJH0qrEXIzE1OWE9xR5si9U/MU5Lj1U0hiiCnrAKI50wM8VKk8WfvCmIRYfap0tx6U6KSNjwwq1FsPcVaJZCluPSpBABVhducVKFGaoRQezEv3zx6U9bOMLtC8VeCCgLzxQBQ+w20YLFBn3qfwHpv9pa7DbIrETXKr8oJO1QWPRWPYdjS3w22zu3AANdJ8GbBZNVhupYfMjgiknbKbgMkKP4GA4U9dv1FZVXaJcFdnqc1i7Xr/IiRRKsYLSnoox6f59qaZrSzBb7VYpgch2Y/yFecT/E/V1nmEC2axrIwXcu75c8Z5/pWXeeNtQvIyZhagEfwpgfzpwpyskE5q56ZJrSJJth17Q7TOckxuSPxJqF/EtgGxd+O7UYGB5ZKjH4V4lf6tNeTKiLGzMcAYratdJtbG0hvrxYri4dmAiTlVK9Sx/oK1hS5uplKry9D08X3hqeItH4gikDH5nMbH9SOa888e6fo0zvd6bf3F1MPm/1ZCDFZ9zqbSPHIEUADBJHQ1mXuoTFSrSbvlJwOlX7KNtSPaSb0KltIonyOFmG76HuK1VtVkTch5rBsm8wNH1dD5ie/qK2rZXeITW7kjHTuK54s6GjS0iSSCby3yVP6V1WhXy6ZqtlqD/6u3l+f/rm3yuOOeh7EHjqOtcRFeSI4EnY10lo6alpssBGdyEEDr0qtJJoWzuSa/Yro/iu7s1z5O7fC3BDIfukEEjoR0J78mp4/37pHn7xxn2o1O4fWvCukeIGzJdWp/s++Lks25PusxJJ5X1I6cKAKt6LE67L0rlQcAH0Peii3KKuEtGb0Mj21v5I4wO3Qj1rPuZ2SdJVOGVgw+oNWZ5lZPl49qz4/9I1K3hHO6VVx+NbSZmj2WW9WSGJ36lAf0qhfstwu2PrUV0SAB2ArOnvzD2r0lVstTynTu7lHVtMunzs6VxOt6feRM2Vau0ufEixnkZrF1LXYp87kFTL2cuo1zo86vJWiJDqRVVAJ2GG4zXRaw9tcbv3Yz9K50QiOclTj2rkqRS2Z0U5NvVFswrgDg0VQurplfbmiudQOh1Vc/Qg6hJ5xSV9xHK8daqS64q3Hl7CRjqO1FFI2HtrCiNWXed/BBqJdcbzTHIuVHT1oooEMl12IMyrHtf8AiGOKr6hcGPS3+zttmlyPmHSiim9EOOpw08lxblZJ5txjODnktT0Et1allP3CTgnrRRXM9zchkuPLsk5YsrYGams5EXbN5j7nP3TyM0UUosTRrw30cayGaNw8WMsp6VNHf75C0cjsrcYY0UVpcnoWrN5LeXzWncA4JU8ritCDWPP3RR8kE54wQKKKdxWJ4dSYXSxbpBzuyTkVtWNwVYy7srk5WiimDLxviFXkvgc9qzdY1qazwojGGAK4PNFFJgtTnZteuLmZvLcyKPvqRg1iWWoq1+kSKWEm7JJx1aiikmU0Ur/5fGYEe4skfPzc9fWtXVyYpPOVti7QSCM5x2ooqOg+pjtdyM42ExIfnVuuV9MVWOqiS58i4I2E4ztyaKKkqxahntrJpJFyCw4AXnn3rASSSa/+0rcuJJD9wjIyefw4xRRRcGrGT4tuJjcWqq5d4H80MeMP/kVH40tzeR2mrQhRHdRBmQcfOMhh9M0UV3YimlRi0cdCbdWSZxVxbusy7VUSxjcrE9q9I8H+HLG4sLe+nunudxwVYYG7sPpRRXLBK50S2O/Njo1paJ9oBchGJUA8kdcHt1pINUthJEtrIu5GIdSrAggcD0oorRshI6C0162lnW0a1JYD7oA5rctobaaMS+Qi+gPJoopXAhvtmn2haFUjG04YIOa83+LHiSKTwbMqsWdwIQdpHcZyfwoorWjrOPqRV0gzwnzZpSQny1DLG/lnzWoor2jxdylDDZDV49zunyEkAZqzo2iRnUbm8hkf7O33t3XNFFeZWqSjUbTPTw9OM6aUl5mu81lbxmAKSi+3Wqo8QJD8sa4H0oor0YydONonnVP3km5BHrd3eS+Xb9T3JxXR6Jot5dsHu58g9QDRRWtJc+sjKb5djutL0u0sY1YKPrivHfiPGkfi7UfLOUaTePxANFFY41e4jpwPxM8/1bhieornZmcTFVY7QQSKKK8eZ6qNg3Mt1pGmSyvuMVoYQMdFWRsCsTUsySpH6kCiisafwmk/iJpikZ2KgyO5FV8NI+F6+pooq92QK0S9DzTTbqfaiimA1bSMDpmnrZxt1UYoopoRKtjC2Btx9KnXTkHKSOn0NFFUkIX7HdLysoP1pWF7HyyKQOpDUUU+VBzMWK8yMFTmrUUowN/GTRRUIsreIpYVtPLyd5HAxXeeDY7XTfCXiG+dovPtLNY4wRlhhOSPkP8AE/Zh9KKKwrbfcbUUrnlcU0ecNyO/FSNJGEbjIxRRXdGTOSUFcj0WH7RqQRR/CSBX0H8CvC2nXvh3VdV1O0hvXhAt40lXcqFhvdsevzKAfrRRXnY+coYeUovW51YaKliEpdjzXxF4YjtdZ1CSWb7HpiTMIzjexB5CgD2OMnFctrdvp5k/4ly3CQheszAs3vgcCiiujBt1Yc8nsYYq1KSjFbmHG5guFdeqtmt7TmWK88tXZFkAdMeh7UUVmtJGvQ2JrKOf+LD4zxUNo1zptyrBsrnpnrRRWzXUhb2On8J3VvJr1zoc2Baa7DmPIyIrlfunocA8A4xnjJAzVzTbyYRtazoqPE5jYDoCDg0UVNPSchy2QXM3z8cVrfDy1W+8Vwh+RErS/iBx/OiitF8SIl8LPR7mEmQqKydRtAQQ2KKK7LnBbQ5nVdPjVWYVxOsTSW7ELRRSmlYE2YcuoyjJrOa+aSUsaKK53uaIYFaYl80UUVSFY//Z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BC7F798-0590-D3F0-1CB9-5000030F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31986" y="658490"/>
            <a:ext cx="1064785" cy="4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7D68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7D68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7D68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7D68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B19C3AA505B408E197A6A5F959DF6" ma:contentTypeVersion="13" ma:contentTypeDescription="Create a new document." ma:contentTypeScope="" ma:versionID="5d4765480dd35790e49a1ccafbbb7ffd">
  <xsd:schema xmlns:xsd="http://www.w3.org/2001/XMLSchema" xmlns:xs="http://www.w3.org/2001/XMLSchema" xmlns:p="http://schemas.microsoft.com/office/2006/metadata/properties" xmlns:ns2="117e55ca-8569-4906-b0c8-b75e47131c52" xmlns:ns3="199002c4-d9f7-4634-97c6-b72c996b1998" targetNamespace="http://schemas.microsoft.com/office/2006/metadata/properties" ma:root="true" ma:fieldsID="a153183bfd5f8c383880c3d6ee5063cf" ns2:_="" ns3:_="">
    <xsd:import namespace="117e55ca-8569-4906-b0c8-b75e47131c52"/>
    <xsd:import namespace="199002c4-d9f7-4634-97c6-b72c996b1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e55ca-8569-4906-b0c8-b75e47131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002c4-d9f7-4634-97c6-b72c996b1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A8D35-5748-40E8-B6CF-A51FD669ACCA}">
  <ds:schemaRefs>
    <ds:schemaRef ds:uri="117e55ca-8569-4906-b0c8-b75e47131c52"/>
    <ds:schemaRef ds:uri="199002c4-d9f7-4634-97c6-b72c996b19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034904-F1F3-4537-B72A-2BB943CD2D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D3A7E-010A-44E1-98C7-E8852C266B0B}">
  <ds:schemaRefs>
    <ds:schemaRef ds:uri="117e55ca-8569-4906-b0c8-b75e47131c52"/>
    <ds:schemaRef ds:uri="199002c4-d9f7-4634-97c6-b72c996b19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Widescreen</PresentationFormat>
  <Paragraphs>106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Aktiv Grotesk</vt:lpstr>
      <vt:lpstr>Aktiv Grotesk</vt:lpstr>
      <vt:lpstr>Arial</vt:lpstr>
      <vt:lpstr>Calibri</vt:lpstr>
      <vt:lpstr>Calibri Light</vt:lpstr>
      <vt:lpstr>Open Sans</vt:lpstr>
      <vt:lpstr>Overpass</vt:lpstr>
      <vt:lpstr>Office Theme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Group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Chat/ Quick Activities (Virtual Meetings)</vt:lpstr>
      <vt:lpstr>Example Prompt:  Type in the chat box!  Please share one word of appreciation for faculty &amp; staff at your university.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Zeribi</dc:creator>
  <cp:lastModifiedBy>Levine, Samantha</cp:lastModifiedBy>
  <cp:revision>21</cp:revision>
  <dcterms:created xsi:type="dcterms:W3CDTF">2021-01-21T14:57:11Z</dcterms:created>
  <dcterms:modified xsi:type="dcterms:W3CDTF">2022-06-11T15:00:46Z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0x010100555B19C3AA505B408E197A6A5F959DF6</vt:lpwstr>
  </property>
</Properties>
</file>