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notesMasterIdLst>
    <p:notesMasterId r:id="rId19"/>
  </p:notesMasterIdLst>
  <p:sldIdLst>
    <p:sldId id="286" r:id="rId3"/>
    <p:sldId id="343" r:id="rId4"/>
    <p:sldId id="306" r:id="rId5"/>
    <p:sldId id="265" r:id="rId6"/>
    <p:sldId id="520" r:id="rId7"/>
    <p:sldId id="521" r:id="rId8"/>
    <p:sldId id="299" r:id="rId9"/>
    <p:sldId id="522" r:id="rId10"/>
    <p:sldId id="523" r:id="rId11"/>
    <p:sldId id="327" r:id="rId12"/>
    <p:sldId id="340" r:id="rId13"/>
    <p:sldId id="518" r:id="rId14"/>
    <p:sldId id="334" r:id="rId15"/>
    <p:sldId id="326" r:id="rId16"/>
    <p:sldId id="338" r:id="rId17"/>
    <p:sldId id="33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BE94CF-3E5A-D6CD-1E80-A6D22B60BEA7}" name="Krysti Ryan" initials="KR" userId="S::knryan@stanford.edu::fa3cfc10-b61e-4cc5-8820-1e17fabcab4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G" initials="SG" lastIdx="1" clrIdx="0">
    <p:extLst>
      <p:ext uri="{19B8F6BF-5375-455C-9EA6-DF929625EA0E}">
        <p15:presenceInfo xmlns:p15="http://schemas.microsoft.com/office/powerpoint/2012/main" userId="S::sarah_perts.net#ext#@nasulgc.onmicrosoft.com::6fa56abb-5ee6-4a93-9772-5e236cefba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C399"/>
    <a:srgbClr val="023745"/>
    <a:srgbClr val="B4C7E7"/>
    <a:srgbClr val="FCB343"/>
    <a:srgbClr val="B0BC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59379" autoAdjust="0"/>
  </p:normalViewPr>
  <p:slideViewPr>
    <p:cSldViewPr snapToGrid="0">
      <p:cViewPr varScale="1">
        <p:scale>
          <a:sx n="36" d="100"/>
          <a:sy n="36" d="100"/>
        </p:scale>
        <p:origin x="11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7562A-636A-4E05-8909-60A347EC82A8}" type="datetimeFigureOut">
              <a:rPr lang="en-US" smtClean="0"/>
              <a:t>4/20/2022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50533-12D8-41EB-8D0F-E571A379EA54}" type="slidenum">
              <a:rPr lang="en-US" smtClean="0"/>
              <a:t>‹#›</a:t>
            </a:fld>
            <a:endParaRPr lang="en-US"/>
          </a:p>
        </p:txBody>
      </p:sp>
    </p:spTree>
    <p:extLst>
      <p:ext uri="{BB962C8B-B14F-4D97-AF65-F5344CB8AC3E}">
        <p14:creationId xmlns:p14="http://schemas.microsoft.com/office/powerpoint/2010/main" val="796047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6320de4b7d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6320de4b7d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30200" indent="-171450">
              <a:buFont typeface="Arial" panose="020B0604020202020204" pitchFamily="34" charset="0"/>
              <a:buChar char="•"/>
            </a:pPr>
            <a:r>
              <a:rPr lang="en-US" dirty="0"/>
              <a:t>The first day of class is a critical point in time for students to perceive what the learning environment will be like. First Day Toolkit helps instructors create a growth mindset culture and convey that students belong in the course through messaging that students tend to receive on the first day of class – namely, the syllabus, and the way that instructors talk about course policies and expectations for engagement and performance. </a:t>
            </a:r>
          </a:p>
          <a:p>
            <a:pPr marL="330200" indent="-171450">
              <a:buFont typeface="Arial" panose="020B0604020202020204" pitchFamily="34" charset="0"/>
              <a:buChar char="•"/>
            </a:pPr>
            <a:r>
              <a:rPr lang="en-US" dirty="0"/>
              <a:t>The toolkit contains a self-paced online learning module, which has videos, example syllabi, reflection questions, and detailed revision guide, designed to help instructors to think about a variety of ways to create a supportive learning environment through their syllabus. </a:t>
            </a:r>
          </a:p>
          <a:p>
            <a:pPr marL="330200" indent="-171450">
              <a:buFont typeface="Arial" panose="020B0604020202020204" pitchFamily="34" charset="0"/>
              <a:buChar char="•"/>
            </a:pPr>
            <a:r>
              <a:rPr lang="en-US" dirty="0"/>
              <a:t>The toolkit also includes guidance for a couple of other core ways that faculty can support students on the first day of class, with step-by-step guides to help them implement these new practices. </a:t>
            </a:r>
          </a:p>
          <a:p>
            <a:pPr marL="330200" indent="-171450">
              <a:buFont typeface="Arial" panose="020B0604020202020204" pitchFamily="34" charset="0"/>
              <a:buChar char="•"/>
            </a:pPr>
            <a:r>
              <a:rPr lang="en-US" dirty="0"/>
              <a:t>Finally, there is a workshop facilitation guide to help leaders bring faculty together to discuss the revision process</a:t>
            </a:r>
          </a:p>
        </p:txBody>
      </p:sp>
    </p:spTree>
    <p:extLst>
      <p:ext uri="{BB962C8B-B14F-4D97-AF65-F5344CB8AC3E}">
        <p14:creationId xmlns:p14="http://schemas.microsoft.com/office/powerpoint/2010/main" val="1412329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30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module was developed by Dr. Christine Logel, who is an Associate Professor of Social Development Studies at </a:t>
            </a:r>
            <a:r>
              <a:rPr lang="en-US" dirty="0" err="1"/>
              <a:t>Renison</a:t>
            </a:r>
            <a:r>
              <a:rPr lang="en-US" dirty="0"/>
              <a:t> University College, University of Waterloo. </a:t>
            </a:r>
          </a:p>
          <a:p>
            <a:pPr marL="330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module starts with an overview of growth mindset and belonging, with examples of research studies that demonstrate the importance of these concepts for student success. </a:t>
            </a:r>
          </a:p>
          <a:p>
            <a:pPr marL="330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two example syllabi: one conveys that the faculty member has a fixed mindset, and the other conveys a growth mindset</a:t>
            </a:r>
          </a:p>
          <a:p>
            <a:pPr marL="330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number of short videos highlight a few core principles to consider to create a syllabus to support equitable student experience. </a:t>
            </a:r>
          </a:p>
          <a:p>
            <a:pPr marL="330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each core principle, the example syllabus will be updated to contain new language. </a:t>
            </a:r>
          </a:p>
          <a:p>
            <a:pPr marL="330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reflection questions throughout the module to help faculty incorporate that principle into the syllabus</a:t>
            </a:r>
          </a:p>
          <a:p>
            <a:pPr marL="330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takes about 90 minutes to complete – it’s about 45 minutes of video content overall, plus some extra time to look through the example syllabi and respond to the reflection questions. </a:t>
            </a:r>
          </a:p>
          <a:p>
            <a:pPr marL="158750" indent="0">
              <a:buNone/>
            </a:pPr>
            <a:endParaRPr lang="en-US" dirty="0"/>
          </a:p>
        </p:txBody>
      </p:sp>
    </p:spTree>
    <p:extLst>
      <p:ext uri="{BB962C8B-B14F-4D97-AF65-F5344CB8AC3E}">
        <p14:creationId xmlns:p14="http://schemas.microsoft.com/office/powerpoint/2010/main" val="2732657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30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There’s a section of the module dedicated to each of these concepts, explaining why these things are important for students to hear from their instructors, and with specific examples on how to include this in the syllabus. </a:t>
            </a:r>
          </a:p>
          <a:p>
            <a:pPr marL="330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None of these things are big overhauls of the course – all small shifts in the way instructors communicate about certain things to students to create a more positive learning environment. </a:t>
            </a:r>
          </a:p>
          <a:p>
            <a:pPr marL="158750" indent="0">
              <a:buNone/>
            </a:pPr>
            <a:endParaRPr lang="en-US" dirty="0"/>
          </a:p>
        </p:txBody>
      </p:sp>
    </p:spTree>
    <p:extLst>
      <p:ext uri="{BB962C8B-B14F-4D97-AF65-F5344CB8AC3E}">
        <p14:creationId xmlns:p14="http://schemas.microsoft.com/office/powerpoint/2010/main" val="2273935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30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Module is accompanied by a syllabus review guide, with additional examples of language for each principle. </a:t>
            </a:r>
          </a:p>
        </p:txBody>
      </p:sp>
    </p:spTree>
    <p:extLst>
      <p:ext uri="{BB962C8B-B14F-4D97-AF65-F5344CB8AC3E}">
        <p14:creationId xmlns:p14="http://schemas.microsoft.com/office/powerpoint/2010/main" val="2973178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Over 280 faculty from 16 different institutions piloted and evaluated the module. Participating instructors were surveyed; 93% of those who responded would recommend the module to a colleague, and 90% indicated that the module helped them convey a growth mindset in their syllabus. </a:t>
            </a:r>
          </a:p>
        </p:txBody>
      </p:sp>
    </p:spTree>
    <p:extLst>
      <p:ext uri="{BB962C8B-B14F-4D97-AF65-F5344CB8AC3E}">
        <p14:creationId xmlns:p14="http://schemas.microsoft.com/office/powerpoint/2010/main" val="2518604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30200" indent="-171450">
              <a:buFont typeface="Arial" panose="020B0604020202020204" pitchFamily="34" charset="0"/>
              <a:buChar char="•"/>
            </a:pPr>
            <a:r>
              <a:rPr lang="en-US" dirty="0"/>
              <a:t>Syllabi that were revised using the module during the pilot phase were evaluated by students. 37 instructors submitted both their original and revised syllabi for analysis. The syllabi were anonymized and distributed to students. The students were given a rubric and asked to score syllabi each on two criteria: first, on how supported the syllabus would make them feel if they were a student in that course, and second, how clear they felt the course expectations were in the syllabus. </a:t>
            </a:r>
          </a:p>
          <a:p>
            <a:pPr marL="330200" indent="-171450">
              <a:buFont typeface="Arial" panose="020B0604020202020204" pitchFamily="34" charset="0"/>
              <a:buChar char="•"/>
            </a:pPr>
            <a:r>
              <a:rPr lang="en-US" dirty="0"/>
              <a:t>Each student only received one syllabus for each instructor, and they did not know if it was an original or a revised syllabus, so that this wouldn’t impact the way they read the syllabus in any way. </a:t>
            </a:r>
          </a:p>
          <a:p>
            <a:pPr marL="330200" indent="-171450">
              <a:buFont typeface="Arial" panose="020B0604020202020204" pitchFamily="34" charset="0"/>
              <a:buChar char="•"/>
            </a:pPr>
            <a:r>
              <a:rPr lang="en-US" dirty="0"/>
              <a:t>Students thought the revised syllabi were both clearer in the way they expressed course expectations, and more supportive of students. </a:t>
            </a:r>
          </a:p>
          <a:p>
            <a:pPr marL="158750" indent="0">
              <a:buFontTx/>
              <a:buNone/>
            </a:pPr>
            <a:endParaRPr lang="en-US" dirty="0"/>
          </a:p>
          <a:p>
            <a:pPr marL="158750" indent="0">
              <a:buFontTx/>
              <a:buNone/>
            </a:pPr>
            <a:endParaRPr lang="en-US" dirty="0"/>
          </a:p>
        </p:txBody>
      </p:sp>
    </p:spTree>
    <p:extLst>
      <p:ext uri="{BB962C8B-B14F-4D97-AF65-F5344CB8AC3E}">
        <p14:creationId xmlns:p14="http://schemas.microsoft.com/office/powerpoint/2010/main" val="3894966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30200" indent="-171450">
              <a:buFont typeface="Arial" panose="020B0604020202020204" pitchFamily="34" charset="0"/>
              <a:buChar char="•"/>
            </a:pPr>
            <a:r>
              <a:rPr lang="en-US" dirty="0"/>
              <a:t>The toolkit also contains two other resources for creating can create a supportive learning environment on the first day of class. </a:t>
            </a:r>
          </a:p>
          <a:p>
            <a:pPr marL="330200" indent="-171450">
              <a:buFont typeface="Arial" panose="020B0604020202020204" pitchFamily="34" charset="0"/>
              <a:buChar char="•"/>
            </a:pPr>
            <a:r>
              <a:rPr lang="en-US" dirty="0"/>
              <a:t>The first is a step-by-step guide on doing a policy review to think about course policies that might hinder equitable experience in the course. It encourages instructors to view these policies through a student lens and consider alternatives that might more equitably support student experience. </a:t>
            </a:r>
          </a:p>
          <a:p>
            <a:pPr marL="330200" indent="-171450">
              <a:buFont typeface="Arial" panose="020B0604020202020204" pitchFamily="34" charset="0"/>
              <a:buChar char="•"/>
            </a:pPr>
            <a:r>
              <a:rPr lang="en-US" dirty="0"/>
              <a:t>The second is a resource on establishing expectations for coursework engagement and performance. </a:t>
            </a:r>
            <a:r>
              <a:rPr lang="en-US" dirty="0" err="1"/>
              <a:t>TThis</a:t>
            </a:r>
            <a:r>
              <a:rPr lang="en-US" dirty="0"/>
              <a:t> resource gives some specific suggestions on how to talk about course expectations with students in a way that promotes growth mindset without sacrificing academic rigor. </a:t>
            </a:r>
          </a:p>
        </p:txBody>
      </p:sp>
    </p:spTree>
    <p:extLst>
      <p:ext uri="{BB962C8B-B14F-4D97-AF65-F5344CB8AC3E}">
        <p14:creationId xmlns:p14="http://schemas.microsoft.com/office/powerpoint/2010/main" val="48333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b64e9a39d0_2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b64e9a39d0_2_1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The First Day Toolkit was developed through the Student Experience Project. The toolkit draws on decades of social psychology research have grounded the project’s understanding in how students navigate their college experience.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When students enter college, and at transitional moments throughout their college careers, students are asking themselves key </a:t>
            </a:r>
            <a:r>
              <a:rPr lang="en-US" i="1" dirty="0"/>
              <a:t>questions </a:t>
            </a:r>
            <a:r>
              <a:rPr lang="en-US" i="0" dirty="0"/>
              <a:t>about whether they belong and if they can succeed.</a:t>
            </a:r>
            <a:endParaRPr lang="en-US" i="1" dirty="0"/>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Their answers to these questions can determine how they face challenges that arise, whether they reach out for support, and ultimately affect their retention and academic achievement.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b="0" i="0" dirty="0">
                <a:solidFill>
                  <a:schemeClr val="dk1"/>
                </a:solidFill>
                <a:latin typeface="+mn-lt"/>
                <a:ea typeface="Calibri"/>
                <a:cs typeface="Calibri"/>
                <a:sym typeface="Calibri"/>
              </a:rPr>
              <a:t>Environmental and interpersonal cues that signal one’s belonging and potential for success deeply impact students’ educational experiences, and the way they answer these questions.</a:t>
            </a:r>
            <a:r>
              <a:rPr lang="en-US" sz="1200" b="0" i="0" dirty="0">
                <a:solidFill>
                  <a:schemeClr val="tx1"/>
                </a:solidFill>
                <a:latin typeface="+mn-lt"/>
                <a:ea typeface="+mn-ea"/>
                <a:cs typeface="+mn-cs"/>
                <a:sym typeface="Calibri"/>
              </a:rPr>
              <a:t> </a:t>
            </a:r>
            <a:r>
              <a:rPr lang="en-US" sz="1200" b="0" i="0" dirty="0">
                <a:solidFill>
                  <a:schemeClr val="dk1"/>
                </a:solidFill>
                <a:latin typeface="+mn-lt"/>
                <a:ea typeface="Calibri"/>
                <a:cs typeface="Calibri"/>
                <a:sym typeface="Calibri"/>
              </a:rPr>
              <a:t>These cues often differ between groups and among individuals based on the local academic and social context, the stereotypes that are relevant to their group, and their group’s historical and continuing disadvantage.</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t>Students from structurally disadvantaged groups come to campus knowing they will face underrepresentation, negative cultural stereotypes about their abilities, and other barriers. </a:t>
            </a:r>
            <a:r>
              <a:rPr lang="en-US" dirty="0"/>
              <a:t>So they are paying particular attention to signals from the institution, their professors, and other students as to whether they, or people like them, belong on campus and can succeed there. </a:t>
            </a:r>
          </a:p>
          <a:p>
            <a:pPr marL="0" lvl="0" indent="0" algn="l" rtl="0">
              <a:lnSpc>
                <a:spcPct val="100000"/>
              </a:lnSpc>
              <a:spcBef>
                <a:spcPts val="0"/>
              </a:spcBef>
              <a:spcAft>
                <a:spcPts val="0"/>
              </a:spcAft>
              <a:buSzPts val="1400"/>
              <a:buNone/>
            </a:pPr>
            <a:endParaRPr sz="1200" b="0" i="0" dirty="0">
              <a:solidFill>
                <a:schemeClr val="dk1"/>
              </a:solidFill>
              <a:latin typeface="Calibri"/>
              <a:ea typeface="Calibri"/>
              <a:cs typeface="Calibri"/>
              <a:sym typeface="Calibri"/>
            </a:endParaRPr>
          </a:p>
        </p:txBody>
      </p:sp>
      <p:sp>
        <p:nvSpPr>
          <p:cNvPr id="339" name="Google Shape;339;gb64e9a39d0_2_1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640c982cef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640c982cef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en-US" dirty="0"/>
              <a:t>When students run into challenges, like struggles with difficult course material or feeling intimidated by professors, and they think it is not typical to experience these things, it is understandable that they could take that as a sign that they don’t belong or can’t succeed.</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Research shows that once students draw this conclusion, it can lead them to disengage academically (e.g. not going to professors’ office hours, not asking questions in class) and socially (e.g. not joining extracurriculars or study groups). This then affects their academic performance and retention, as you see on the left-hand side of the diagram.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If, however, students believe that it’s typical to face challenges in college, and they believe it’s possible to overcome those challenges, this leads to greater academic engagement and better academic outcomes, as you see on the right-hand side. </a:t>
            </a:r>
          </a:p>
          <a:p>
            <a:pPr marL="158750" indent="0">
              <a:buNone/>
            </a:pPr>
            <a:endParaRPr lang="en-US" dirty="0"/>
          </a:p>
        </p:txBody>
      </p:sp>
    </p:spTree>
    <p:extLst>
      <p:ext uri="{BB962C8B-B14F-4D97-AF65-F5344CB8AC3E}">
        <p14:creationId xmlns:p14="http://schemas.microsoft.com/office/powerpoint/2010/main" val="1851000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b64e9a39d0_2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b64e9a39d0_2_2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Carol Dweck’s pioneering work on growth mindset helps us better understand how students navigate these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Individuals with a growth mindset understand that abilities can be grown through hard work, the use of effective strategies, and help from others as needed.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Growth mindset is contrasted with fixed mindset – belief that intelligence is fixed trait, and either you have it or you don’t, and it’s set in stone, relatively speaking, at birth. When a student gets a poor grade or an assignment or test – if this student has a fixed mindset about intelligence, when they receive those poor grades they are likely to say “maybe I’m stupid at this. Maybe I’m just not a math person. I shouldn’t even bother trying.” This results in decreased effort as a behavioral response which in turn diminishes academic engagement and performance.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If, however the student has a growth mindset, and believes that intelligence and abilities can be grown and developed, they take the negative grade and think about it in different ways. Instead of taking it as a signal that they are stupid or not up to snuff when it comes to a particular field or area, instead they think “maybe I just haven’t mastered this yet. I need to work harder, or take a new approach or ask a question or go to office hours.” This results in an increase in effort and a use of positive learning strategies, which further increases students’ academic engagement and performance.</a:t>
            </a:r>
          </a:p>
          <a:p>
            <a:endParaRPr lang="en-US" sz="1200" kern="1200" dirty="0">
              <a:solidFill>
                <a:schemeClr val="tx1"/>
              </a:solidFill>
              <a:effectLst/>
              <a:latin typeface="+mn-lt"/>
              <a:ea typeface="+mn-ea"/>
              <a:cs typeface="+mn-cs"/>
            </a:endParaRPr>
          </a:p>
        </p:txBody>
      </p:sp>
      <p:sp>
        <p:nvSpPr>
          <p:cNvPr id="395" name="Google Shape;395;gb64e9a39d0_2_2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b64e9a39d0_2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b64e9a39d0_2_2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98450" algn="l" rtl="0">
              <a:lnSpc>
                <a:spcPct val="100000"/>
              </a:lnSpc>
              <a:spcBef>
                <a:spcPts val="0"/>
              </a:spcBef>
              <a:spcAft>
                <a:spcPts val="0"/>
              </a:spcAft>
              <a:buClr>
                <a:srgbClr val="000000"/>
              </a:buClr>
              <a:buSzPts val="1100"/>
              <a:buFont typeface="Arial" panose="020B0604020202020204" pitchFamily="34" charset="0"/>
              <a:buChar char="•"/>
            </a:pPr>
            <a:r>
              <a:rPr lang="en-US" sz="1200" b="0" i="0" u="none" dirty="0">
                <a:solidFill>
                  <a:srgbClr val="000000"/>
                </a:solidFill>
              </a:rPr>
              <a:t>More recent research has demonstrated that students’ perceptions of instructor mindsets influences how students feel about their abilities, and has a critical impact on students’ experiences and academic outcomes.</a:t>
            </a:r>
            <a:endParaRPr lang="en-US" sz="1200" dirty="0">
              <a:solidFill>
                <a:srgbClr val="000000"/>
              </a:solidFill>
            </a:endParaRPr>
          </a:p>
          <a:p>
            <a:pPr marL="457200" marR="0" lvl="0" indent="-298450" algn="l" rtl="0">
              <a:lnSpc>
                <a:spcPct val="100000"/>
              </a:lnSpc>
              <a:spcBef>
                <a:spcPts val="0"/>
              </a:spcBef>
              <a:spcAft>
                <a:spcPts val="0"/>
              </a:spcAft>
              <a:buClr>
                <a:srgbClr val="000000"/>
              </a:buClr>
              <a:buSzPts val="1100"/>
              <a:buFont typeface="Arial" panose="020B0604020202020204" pitchFamily="34" charset="0"/>
              <a:buChar char="•"/>
            </a:pPr>
            <a:r>
              <a:rPr lang="en-US" sz="1200" dirty="0">
                <a:solidFill>
                  <a:srgbClr val="000000"/>
                </a:solidFill>
              </a:rPr>
              <a:t>This is because even if our students believe they can learn and grow their abilities, </a:t>
            </a:r>
            <a:r>
              <a:rPr lang="en-US" sz="1200" i="1" dirty="0">
                <a:solidFill>
                  <a:srgbClr val="000000"/>
                </a:solidFill>
              </a:rPr>
              <a:t>our courses are not designed to let them do that, or we convey (accurately or not) that we believe some students just can’t cut it. </a:t>
            </a:r>
            <a:endParaRPr lang="en-US" sz="1200" dirty="0">
              <a:solidFill>
                <a:srgbClr val="000000"/>
              </a:solidFill>
            </a:endParaRPr>
          </a:p>
          <a:p>
            <a:pPr marL="457200" marR="0" lvl="0" indent="-298450" algn="l" rtl="0">
              <a:lnSpc>
                <a:spcPct val="100000"/>
              </a:lnSpc>
              <a:spcBef>
                <a:spcPts val="0"/>
              </a:spcBef>
              <a:spcAft>
                <a:spcPts val="0"/>
              </a:spcAft>
              <a:buClr>
                <a:srgbClr val="000000"/>
              </a:buClr>
              <a:buSzPts val="1100"/>
              <a:buFont typeface="Arial" panose="020B0604020202020204" pitchFamily="34" charset="0"/>
              <a:buChar char="•"/>
            </a:pPr>
            <a:r>
              <a:rPr lang="en-US" sz="1200" dirty="0">
                <a:solidFill>
                  <a:srgbClr val="000000"/>
                </a:solidFill>
              </a:rPr>
              <a:t>Then students may not be able to have a growth mindset, because they are learning in an environment that is not particularly conducive to growing their abilities.</a:t>
            </a:r>
          </a:p>
          <a:p>
            <a:pPr marL="457200" marR="0" lvl="0" indent="-298450" algn="l" rtl="0">
              <a:lnSpc>
                <a:spcPct val="100000"/>
              </a:lnSpc>
              <a:spcBef>
                <a:spcPts val="0"/>
              </a:spcBef>
              <a:spcAft>
                <a:spcPts val="0"/>
              </a:spcAft>
              <a:buClr>
                <a:srgbClr val="000000"/>
              </a:buClr>
              <a:buSzPts val="1100"/>
              <a:buFont typeface="Arial" panose="020B0604020202020204" pitchFamily="34" charset="0"/>
              <a:buChar char="•"/>
            </a:pPr>
            <a:r>
              <a:rPr lang="en-US" sz="1200" dirty="0">
                <a:solidFill>
                  <a:srgbClr val="000000"/>
                </a:solidFill>
              </a:rPr>
              <a:t>For example, students frequently report that on the first day some instructors will emphasize the difficulty of classes by calling students attention to the high drop or failure rate of the course. They’ll say things like, “look to your left, look to your right, one of you won’t be here at the end of the term,” or, “if you’re not a science person, you should consider dropping this course. Often, the instructors’ intention in these instances is to motivate students into working hard and prioritizing the course. Unfortunately, the unintended consequence of this is that students perceive that the instructor really has a fixed mindset about students’ abilities.</a:t>
            </a:r>
            <a:r>
              <a:rPr lang="en-US" sz="1200" dirty="0">
                <a:solidFill>
                  <a:srgbClr val="000000"/>
                </a:solidFill>
                <a:highlight>
                  <a:srgbClr val="FFFF00"/>
                </a:highlight>
              </a:rPr>
              <a:t> </a:t>
            </a:r>
          </a:p>
          <a:p>
            <a:pPr marL="457200" marR="0" lvl="0" indent="-298450" algn="l" rtl="0">
              <a:lnSpc>
                <a:spcPct val="100000"/>
              </a:lnSpc>
              <a:spcBef>
                <a:spcPts val="0"/>
              </a:spcBef>
              <a:spcAft>
                <a:spcPts val="0"/>
              </a:spcAft>
              <a:buClr>
                <a:srgbClr val="000000"/>
              </a:buClr>
              <a:buSzPts val="1100"/>
              <a:buFont typeface="Arial" panose="020B0604020202020204" pitchFamily="34" charset="0"/>
              <a:buChar char="•"/>
            </a:pPr>
            <a:r>
              <a:rPr lang="en-US" sz="1200" dirty="0"/>
              <a:t>Because students are aware of pervasive stereotypes by group membership, </a:t>
            </a:r>
            <a:r>
              <a:rPr lang="en-US" sz="1200" dirty="0">
                <a:solidFill>
                  <a:srgbClr val="000000"/>
                </a:solidFill>
              </a:rPr>
              <a:t>w</a:t>
            </a:r>
            <a:r>
              <a:rPr lang="en-US" sz="1200" b="0" i="0" u="none" dirty="0">
                <a:solidFill>
                  <a:srgbClr val="000000"/>
                </a:solidFill>
              </a:rPr>
              <a:t>hen</a:t>
            </a:r>
            <a:r>
              <a:rPr lang="en-US" sz="1200" dirty="0">
                <a:solidFill>
                  <a:srgbClr val="000000"/>
                </a:solidFill>
              </a:rPr>
              <a:t> they </a:t>
            </a:r>
            <a:r>
              <a:rPr lang="en-US" sz="1200" b="0" i="0" u="none" dirty="0">
                <a:solidFill>
                  <a:srgbClr val="000000"/>
                </a:solidFill>
              </a:rPr>
              <a:t>perceived their instructor to have a fixed </a:t>
            </a:r>
            <a:r>
              <a:rPr lang="en-US" sz="1200" dirty="0">
                <a:solidFill>
                  <a:srgbClr val="000000"/>
                </a:solidFill>
              </a:rPr>
              <a:t>m</a:t>
            </a:r>
            <a:r>
              <a:rPr lang="en-US" sz="1200" b="0" i="0" u="none" dirty="0">
                <a:solidFill>
                  <a:srgbClr val="000000"/>
                </a:solidFill>
              </a:rPr>
              <a:t>indset</a:t>
            </a:r>
            <a:r>
              <a:rPr lang="en-US" sz="1200" dirty="0">
                <a:solidFill>
                  <a:srgbClr val="000000"/>
                </a:solidFill>
              </a:rPr>
              <a:t> (</a:t>
            </a:r>
            <a:r>
              <a:rPr lang="en-US" sz="1200" b="0" i="0" u="none" strike="noStrike" cap="none" dirty="0">
                <a:solidFill>
                  <a:srgbClr val="000000"/>
                </a:solidFill>
              </a:rPr>
              <a:t>i.e. believes abilities are </a:t>
            </a:r>
            <a:r>
              <a:rPr lang="en-US" sz="1200" b="0" i="1" u="none" strike="noStrike" cap="none" dirty="0">
                <a:solidFill>
                  <a:srgbClr val="000000"/>
                </a:solidFill>
              </a:rPr>
              <a:t>fixed</a:t>
            </a:r>
            <a:r>
              <a:rPr lang="en-US" sz="1200" b="0" i="0" u="none" strike="noStrike" cap="none" dirty="0">
                <a:solidFill>
                  <a:srgbClr val="000000"/>
                </a:solidFill>
              </a:rPr>
              <a:t>, can’t be easily changed)</a:t>
            </a:r>
            <a:r>
              <a:rPr lang="en-US" sz="1200" dirty="0">
                <a:solidFill>
                  <a:srgbClr val="000000"/>
                </a:solidFill>
              </a:rPr>
              <a:t> students can make inferences based on those stereotypes</a:t>
            </a:r>
            <a:r>
              <a:rPr lang="en-US" sz="1200" i="0" u="none" strike="noStrike" cap="none" dirty="0">
                <a:solidFill>
                  <a:srgbClr val="000000"/>
                </a:solidFill>
              </a:rPr>
              <a:t>: </a:t>
            </a:r>
            <a:r>
              <a:rPr lang="en-US" sz="1200" dirty="0">
                <a:solidFill>
                  <a:srgbClr val="000000"/>
                </a:solidFill>
              </a:rPr>
              <a:t>EX: </a:t>
            </a:r>
            <a:r>
              <a:rPr lang="en-US" sz="1200" i="0" u="none" strike="noStrike" cap="none" dirty="0">
                <a:solidFill>
                  <a:srgbClr val="000000"/>
                </a:solidFill>
              </a:rPr>
              <a:t>The instructor may expect men </a:t>
            </a:r>
            <a:r>
              <a:rPr lang="en-US" sz="1200" dirty="0">
                <a:solidFill>
                  <a:srgbClr val="000000"/>
                </a:solidFill>
              </a:rPr>
              <a:t>to have higher abilities than</a:t>
            </a:r>
            <a:r>
              <a:rPr lang="en-US" sz="1200" i="0" u="none" strike="noStrike" cap="none" dirty="0">
                <a:solidFill>
                  <a:srgbClr val="000000"/>
                </a:solidFill>
              </a:rPr>
              <a:t> women</a:t>
            </a:r>
            <a:r>
              <a:rPr lang="en-US" sz="1200" dirty="0">
                <a:solidFill>
                  <a:srgbClr val="000000"/>
                </a:solidFill>
              </a:rPr>
              <a:t>;  The instructor may expect White and Asian students to have higher abilities than </a:t>
            </a:r>
            <a:r>
              <a:rPr lang="en-US" sz="1200" i="0" u="none" strike="noStrike" cap="none" dirty="0">
                <a:solidFill>
                  <a:srgbClr val="000000"/>
                </a:solidFill>
              </a:rPr>
              <a:t>Black, Latino, and Native American students.</a:t>
            </a:r>
            <a:endParaRPr lang="en-US" sz="1200" b="0" i="0" u="none" strike="noStrike" cap="none" dirty="0">
              <a:solidFill>
                <a:srgbClr val="000000"/>
              </a:solidFill>
            </a:endParaRPr>
          </a:p>
          <a:p>
            <a:endParaRPr lang="en-US" sz="1200" kern="1200" dirty="0">
              <a:solidFill>
                <a:schemeClr val="tx1"/>
              </a:solidFill>
              <a:effectLst/>
              <a:latin typeface="+mn-lt"/>
              <a:ea typeface="+mn-ea"/>
              <a:cs typeface="+mn-cs"/>
            </a:endParaRPr>
          </a:p>
        </p:txBody>
      </p:sp>
      <p:sp>
        <p:nvSpPr>
          <p:cNvPr id="395" name="Google Shape;395;gb64e9a39d0_2_2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dirty="0"/>
          </a:p>
        </p:txBody>
      </p:sp>
    </p:spTree>
    <p:extLst>
      <p:ext uri="{BB962C8B-B14F-4D97-AF65-F5344CB8AC3E}">
        <p14:creationId xmlns:p14="http://schemas.microsoft.com/office/powerpoint/2010/main" val="4189975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b64e9a39d0_2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b64e9a39d0_2_2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rPr>
              <a:t>Here, when an instructor says things like “This course builds on material from Bio 101. If you need to review those concepts, we can connect you to resources,” or “It is normal to be challenged by material at some point in the term. Please reach out for help.”,</a:t>
            </a:r>
            <a:r>
              <a:rPr lang="en-US" sz="1200" i="0" u="none" strike="noStrike" cap="none" dirty="0">
                <a:solidFill>
                  <a:srgbClr val="000000"/>
                </a:solidFill>
              </a:rPr>
              <a:t> </a:t>
            </a:r>
            <a:r>
              <a:rPr lang="en-US" sz="1200" dirty="0">
                <a:solidFill>
                  <a:srgbClr val="000000"/>
                </a:solidFill>
              </a:rPr>
              <a:t>the instructor is setting the foundation and expectation that students’ abilities can grow, and students can perceive that the instructor has a growth mindset. Students can then infer that this instructor does not hold stereotypes about how different students will perform and engage in the course, and</a:t>
            </a:r>
            <a:r>
              <a:rPr lang="en-US" sz="1200" b="0" i="0" u="none" dirty="0">
                <a:solidFill>
                  <a:srgbClr val="000000"/>
                </a:solidFill>
              </a:rPr>
              <a:t> can assume that t</a:t>
            </a:r>
            <a:r>
              <a:rPr lang="en-US" sz="1200" dirty="0">
                <a:solidFill>
                  <a:srgbClr val="000000"/>
                </a:solidFill>
              </a:rPr>
              <a:t>he instructor expects that all students are able to learn and grow their abilities.</a:t>
            </a:r>
          </a:p>
          <a:p>
            <a:endParaRPr lang="en-US" sz="1200" kern="1200" dirty="0">
              <a:solidFill>
                <a:schemeClr val="tx1"/>
              </a:solidFill>
              <a:effectLst/>
              <a:latin typeface="+mn-lt"/>
              <a:ea typeface="+mn-ea"/>
              <a:cs typeface="+mn-cs"/>
            </a:endParaRPr>
          </a:p>
        </p:txBody>
      </p:sp>
      <p:sp>
        <p:nvSpPr>
          <p:cNvPr id="395" name="Google Shape;395;gb64e9a39d0_2_2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dirty="0"/>
          </a:p>
        </p:txBody>
      </p:sp>
    </p:spTree>
    <p:extLst>
      <p:ext uri="{BB962C8B-B14F-4D97-AF65-F5344CB8AC3E}">
        <p14:creationId xmlns:p14="http://schemas.microsoft.com/office/powerpoint/2010/main" val="662134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6359d24d49_7_122:notes"/>
          <p:cNvSpPr txBox="1">
            <a:spLocks noGrp="1"/>
          </p:cNvSpPr>
          <p:nvPr>
            <p:ph type="body" idx="1"/>
          </p:nvPr>
        </p:nvSpPr>
        <p:spPr>
          <a:xfrm>
            <a:off x="686421" y="4344107"/>
            <a:ext cx="5485158" cy="4114643"/>
          </a:xfrm>
          <a:prstGeom prst="rect">
            <a:avLst/>
          </a:prstGeom>
        </p:spPr>
        <p:txBody>
          <a:bodyPr spcFirstLastPara="1" wrap="square" lIns="89800" tIns="89800" rIns="89800" bIns="89800" anchor="t" anchorCtr="0">
            <a:noAutofit/>
          </a:bodyPr>
          <a:lstStyle/>
          <a:p>
            <a:pPr marL="171450" lvl="0" indent="-171450" algn="l" rtl="0">
              <a:spcBef>
                <a:spcPts val="0"/>
              </a:spcBef>
              <a:spcAft>
                <a:spcPts val="0"/>
              </a:spcAft>
              <a:buFont typeface="Arial" panose="020B0604020202020204" pitchFamily="34" charset="0"/>
              <a:buChar char="•"/>
            </a:pPr>
            <a:r>
              <a:rPr lang="en-US" dirty="0"/>
              <a:t>Instructor mindset can impact student outcomes – this is one study that informs the resources in the First Day Toolkit. Here, the researchers had 150 STEM instructors at a selective public university participate in a survey measuring the degree to which they had a fixed mindset (i.e. believed that academic ability is fixed) or a growth mindset (i.e. believed that academic ability can grow with effort and strategies). They covered a total of 602 courses, over seven semesters, teaching a total of 15,214 students and looked at the relationship between the instructors’ mindsets and the performance of students in their classes.</a:t>
            </a:r>
          </a:p>
          <a:p>
            <a:pPr marL="171450" lvl="0" indent="-171450" algn="l" rtl="0">
              <a:spcBef>
                <a:spcPts val="0"/>
              </a:spcBef>
              <a:spcAft>
                <a:spcPts val="0"/>
              </a:spcAft>
              <a:buFont typeface="Arial" panose="020B0604020202020204" pitchFamily="34" charset="0"/>
              <a:buChar char="•"/>
            </a:pPr>
            <a:r>
              <a:rPr lang="en-US" dirty="0"/>
              <a:t>They found that instructors who reported that they had more of a fixed mindset had a racial academic outcome disparity in their class that was more than twice as big as in courses taught by growth-mindset instructors.</a:t>
            </a:r>
          </a:p>
          <a:p>
            <a:pPr marL="0" lvl="0" indent="0" algn="l" rtl="0">
              <a:spcBef>
                <a:spcPts val="0"/>
              </a:spcBef>
              <a:spcAft>
                <a:spcPts val="0"/>
              </a:spcAft>
              <a:buNone/>
            </a:pPr>
            <a:endParaRPr dirty="0"/>
          </a:p>
        </p:txBody>
      </p:sp>
      <p:sp>
        <p:nvSpPr>
          <p:cNvPr id="798" name="Google Shape;798;g6359d24d49_7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2431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6359d24d49_7_122:notes"/>
          <p:cNvSpPr txBox="1">
            <a:spLocks noGrp="1"/>
          </p:cNvSpPr>
          <p:nvPr>
            <p:ph type="body" idx="1"/>
          </p:nvPr>
        </p:nvSpPr>
        <p:spPr>
          <a:xfrm>
            <a:off x="686421" y="4344107"/>
            <a:ext cx="5485158" cy="4114643"/>
          </a:xfrm>
          <a:prstGeom prst="rect">
            <a:avLst/>
          </a:prstGeom>
        </p:spPr>
        <p:txBody>
          <a:bodyPr spcFirstLastPara="1" wrap="square" lIns="89800" tIns="89800" rIns="89800" bIns="89800" anchor="t" anchorCtr="0">
            <a:noAutofit/>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another experimental study with a sample of 217 undergraduates, students were told that a Calculus professor at the university was working with the psychology department to test a placement exam that the professor was considering using for admittance to their Calculus II class. Students were asked to read the professor’s syllabus, complete a survey about their impressions of the course, and then complete the professor’s placement exam. Students were randomly assigned to either the fixed or growth mindset professor condition.</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mindset cues embedded in the syllabi were sourced from actual college math faculty’s syllabi and constructed according to the cues categories that signaled fixed or growth mindset faculty beliefs to students identified in a separate set of focus groups with undergraduate students.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Researchers found that when the professor communicated a fixed (vs. growth) mindset, both men and women anticipated feeling less belonging in the course, but this main effect was more pronounced for women. Women, compared to men, anticipated feeling significantly less belonging in the course when it was taught by a fixed mindset professor, </a:t>
            </a:r>
            <a:r>
              <a:rPr lang="en-US" sz="1200" b="0" i="1" u="none" strike="noStrike" kern="1200" dirty="0">
                <a:solidFill>
                  <a:schemeClr val="tx1"/>
                </a:solidFill>
                <a:effectLst/>
                <a:latin typeface="+mn-lt"/>
                <a:ea typeface="+mn-ea"/>
                <a:cs typeface="+mn-cs"/>
              </a:rPr>
              <a:t>F</a:t>
            </a:r>
            <a:r>
              <a:rPr lang="en-US" sz="1200" b="0" i="0" u="none" strike="noStrike" kern="1200" dirty="0">
                <a:solidFill>
                  <a:schemeClr val="tx1"/>
                </a:solidFill>
                <a:effectLst/>
                <a:latin typeface="+mn-lt"/>
                <a:ea typeface="+mn-ea"/>
                <a:cs typeface="+mn-cs"/>
              </a:rPr>
              <a:t>(1, 211)= 10.09, </a:t>
            </a:r>
            <a:r>
              <a:rPr lang="en-US" sz="1200" b="0" i="1" u="none" strike="noStrike" kern="1200" dirty="0">
                <a:solidFill>
                  <a:schemeClr val="tx1"/>
                </a:solidFill>
                <a:effectLst/>
                <a:latin typeface="+mn-lt"/>
                <a:ea typeface="+mn-ea"/>
                <a:cs typeface="+mn-cs"/>
              </a:rPr>
              <a:t>p</a:t>
            </a:r>
            <a:r>
              <a:rPr lang="en-US" sz="1200" b="0" i="0" u="none" strike="noStrike" kern="1200" dirty="0">
                <a:solidFill>
                  <a:schemeClr val="tx1"/>
                </a:solidFill>
                <a:effectLst/>
                <a:latin typeface="+mn-lt"/>
                <a:ea typeface="+mn-ea"/>
                <a:cs typeface="+mn-cs"/>
              </a:rPr>
              <a:t> = .002.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However, when a growth mindset professor taught the course, there were no gender differences in anticipated belonging, </a:t>
            </a:r>
            <a:r>
              <a:rPr lang="en-US" sz="1200" b="0" i="1" u="none" strike="noStrike" kern="1200" dirty="0">
                <a:solidFill>
                  <a:schemeClr val="tx1"/>
                </a:solidFill>
                <a:effectLst/>
                <a:latin typeface="+mn-lt"/>
                <a:ea typeface="+mn-ea"/>
                <a:cs typeface="+mn-cs"/>
              </a:rPr>
              <a:t>F</a:t>
            </a:r>
            <a:r>
              <a:rPr lang="en-US" sz="1200" b="0" i="0" u="none" strike="noStrike" kern="1200" dirty="0">
                <a:solidFill>
                  <a:schemeClr val="tx1"/>
                </a:solidFill>
                <a:effectLst/>
                <a:latin typeface="+mn-lt"/>
                <a:ea typeface="+mn-ea"/>
                <a:cs typeface="+mn-cs"/>
              </a:rPr>
              <a:t>(1, 211) = 2.08</a:t>
            </a:r>
            <a:r>
              <a:rPr lang="en-US" sz="1200" b="0" i="1" u="none" strike="noStrike" kern="1200" dirty="0">
                <a:solidFill>
                  <a:schemeClr val="tx1"/>
                </a:solidFill>
                <a:effectLst/>
                <a:latin typeface="+mn-lt"/>
                <a:ea typeface="+mn-ea"/>
                <a:cs typeface="+mn-cs"/>
              </a:rPr>
              <a:t>, p</a:t>
            </a:r>
            <a:r>
              <a:rPr lang="en-US" sz="1200" b="0" i="0" u="none" strike="noStrike" kern="1200" dirty="0">
                <a:solidFill>
                  <a:schemeClr val="tx1"/>
                </a:solidFill>
                <a:effectLst/>
                <a:latin typeface="+mn-lt"/>
                <a:ea typeface="+mn-ea"/>
                <a:cs typeface="+mn-cs"/>
              </a:rPr>
              <a:t> = .151. Again, the effect of the professor’s fixed (vs. growth) mindset was more than twice as large for women (</a:t>
            </a:r>
            <a:r>
              <a:rPr lang="en-US" sz="1200" b="0" i="1" u="none" strike="noStrike" kern="1200" dirty="0">
                <a:solidFill>
                  <a:schemeClr val="tx1"/>
                </a:solidFill>
                <a:effectLst/>
                <a:latin typeface="+mn-lt"/>
                <a:ea typeface="+mn-ea"/>
                <a:cs typeface="+mn-cs"/>
              </a:rPr>
              <a:t>d</a:t>
            </a:r>
            <a:r>
              <a:rPr lang="en-US" sz="1200" b="0" i="0" u="none" strike="noStrike" kern="1200" dirty="0">
                <a:solidFill>
                  <a:schemeClr val="tx1"/>
                </a:solidFill>
                <a:effectLst/>
                <a:latin typeface="+mn-lt"/>
                <a:ea typeface="+mn-ea"/>
                <a:cs typeface="+mn-cs"/>
              </a:rPr>
              <a:t> = 1.81) than it was for men (</a:t>
            </a:r>
            <a:r>
              <a:rPr lang="en-US" sz="1200" b="0" i="1" u="none" strike="noStrike" kern="1200" dirty="0">
                <a:solidFill>
                  <a:schemeClr val="tx1"/>
                </a:solidFill>
                <a:effectLst/>
                <a:latin typeface="+mn-lt"/>
                <a:ea typeface="+mn-ea"/>
                <a:cs typeface="+mn-cs"/>
              </a:rPr>
              <a:t>d</a:t>
            </a:r>
            <a:r>
              <a:rPr lang="en-US" sz="1200" b="0" i="0" u="none" strike="noStrike" kern="1200" dirty="0">
                <a:solidFill>
                  <a:schemeClr val="tx1"/>
                </a:solidFill>
                <a:effectLst/>
                <a:latin typeface="+mn-lt"/>
                <a:ea typeface="+mn-ea"/>
                <a:cs typeface="+mn-cs"/>
              </a:rPr>
              <a:t> = .81).</a:t>
            </a:r>
          </a:p>
          <a:p>
            <a:pPr rtl="0" fontAlgn="base"/>
            <a:endParaRPr lang="en-US" sz="1200" b="0" i="0" u="none" strike="noStrike"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
        <p:nvSpPr>
          <p:cNvPr id="798" name="Google Shape;798;g6359d24d49_7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9078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6359d24d49_7_122:notes"/>
          <p:cNvSpPr txBox="1">
            <a:spLocks noGrp="1"/>
          </p:cNvSpPr>
          <p:nvPr>
            <p:ph type="body" idx="1"/>
          </p:nvPr>
        </p:nvSpPr>
        <p:spPr>
          <a:xfrm>
            <a:off x="686421" y="4344107"/>
            <a:ext cx="5485158" cy="4114643"/>
          </a:xfrm>
          <a:prstGeom prst="rect">
            <a:avLst/>
          </a:prstGeom>
        </p:spPr>
        <p:txBody>
          <a:bodyPr spcFirstLastPara="1" wrap="square" lIns="89800" tIns="89800" rIns="89800" bIns="89800" anchor="t" anchorCtr="0">
            <a:noAutofit/>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This study also found that men significantly outperformed women when the course was taught by a fixed mindset professor, </a:t>
            </a:r>
            <a:r>
              <a:rPr lang="en-US" sz="1200" b="0" i="1" u="none" strike="noStrike" kern="1200" dirty="0">
                <a:solidFill>
                  <a:schemeClr val="tx1"/>
                </a:solidFill>
                <a:effectLst/>
                <a:latin typeface="+mn-lt"/>
                <a:ea typeface="+mn-ea"/>
                <a:cs typeface="+mn-cs"/>
              </a:rPr>
              <a:t>F</a:t>
            </a:r>
            <a:r>
              <a:rPr lang="en-US" sz="1200" b="0" i="0" u="none" strike="noStrike" kern="1200" dirty="0">
                <a:solidFill>
                  <a:schemeClr val="tx1"/>
                </a:solidFill>
                <a:effectLst/>
                <a:latin typeface="+mn-lt"/>
                <a:ea typeface="+mn-ea"/>
                <a:cs typeface="+mn-cs"/>
              </a:rPr>
              <a:t>(1, 211) = 24.75, </a:t>
            </a:r>
            <a:r>
              <a:rPr lang="en-US" sz="1200" b="0" i="1" u="none" strike="noStrike" kern="1200" dirty="0">
                <a:solidFill>
                  <a:schemeClr val="tx1"/>
                </a:solidFill>
                <a:effectLst/>
                <a:latin typeface="+mn-lt"/>
                <a:ea typeface="+mn-ea"/>
                <a:cs typeface="+mn-cs"/>
              </a:rPr>
              <a:t>p</a:t>
            </a:r>
            <a:r>
              <a:rPr lang="en-US" sz="1200" b="0" i="0" u="none" strike="noStrike" kern="1200" dirty="0">
                <a:solidFill>
                  <a:schemeClr val="tx1"/>
                </a:solidFill>
                <a:effectLst/>
                <a:latin typeface="+mn-lt"/>
                <a:ea typeface="+mn-ea"/>
                <a:cs typeface="+mn-cs"/>
              </a:rPr>
              <a:t> &lt; .001, solving approximately four more math problems correctly.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However, when the course was taught by a growth mindset professor, the gender gap in performance was reduced by 55.7%, </a:t>
            </a:r>
            <a:r>
              <a:rPr lang="en-US" sz="1200" b="0" i="1" u="none" strike="noStrike" kern="1200" dirty="0">
                <a:solidFill>
                  <a:schemeClr val="tx1"/>
                </a:solidFill>
                <a:effectLst/>
                <a:latin typeface="+mn-lt"/>
                <a:ea typeface="+mn-ea"/>
                <a:cs typeface="+mn-cs"/>
              </a:rPr>
              <a:t>F</a:t>
            </a:r>
            <a:r>
              <a:rPr lang="en-US" sz="1200" b="0" i="0" u="none" strike="noStrike" kern="1200" dirty="0">
                <a:solidFill>
                  <a:schemeClr val="tx1"/>
                </a:solidFill>
                <a:effectLst/>
                <a:latin typeface="+mn-lt"/>
                <a:ea typeface="+mn-ea"/>
                <a:cs typeface="+mn-cs"/>
              </a:rPr>
              <a:t>(1, 211) = 5.11, </a:t>
            </a:r>
            <a:r>
              <a:rPr lang="en-US" sz="1200" b="0" i="1" u="none" strike="noStrike" kern="1200" dirty="0">
                <a:solidFill>
                  <a:schemeClr val="tx1"/>
                </a:solidFill>
                <a:effectLst/>
                <a:latin typeface="+mn-lt"/>
                <a:ea typeface="+mn-ea"/>
                <a:cs typeface="+mn-cs"/>
              </a:rPr>
              <a:t>p</a:t>
            </a:r>
            <a:r>
              <a:rPr lang="en-US" sz="1200" b="0" i="0" u="none" strike="noStrike" kern="1200" dirty="0">
                <a:solidFill>
                  <a:schemeClr val="tx1"/>
                </a:solidFill>
                <a:effectLst/>
                <a:latin typeface="+mn-lt"/>
                <a:ea typeface="+mn-ea"/>
                <a:cs typeface="+mn-cs"/>
              </a:rPr>
              <a:t> = .025. That is, when faculty communicate fixed (vs. growth) mindset beliefs, it negatively affects women’s performance, </a:t>
            </a:r>
            <a:r>
              <a:rPr lang="en-US" sz="1200" b="0" i="1" u="none" strike="noStrike" kern="1200" dirty="0">
                <a:solidFill>
                  <a:schemeClr val="tx1"/>
                </a:solidFill>
                <a:effectLst/>
                <a:latin typeface="+mn-lt"/>
                <a:ea typeface="+mn-ea"/>
                <a:cs typeface="+mn-cs"/>
              </a:rPr>
              <a:t>F</a:t>
            </a:r>
            <a:r>
              <a:rPr lang="en-US" sz="1200" b="0" i="0" u="none" strike="noStrike" kern="1200" dirty="0">
                <a:solidFill>
                  <a:schemeClr val="tx1"/>
                </a:solidFill>
                <a:effectLst/>
                <a:latin typeface="+mn-lt"/>
                <a:ea typeface="+mn-ea"/>
                <a:cs typeface="+mn-cs"/>
              </a:rPr>
              <a:t>(1, 211) = 5.01, </a:t>
            </a:r>
            <a:r>
              <a:rPr lang="en-US" sz="1200" b="0" i="1" u="none" strike="noStrike" kern="1200" dirty="0">
                <a:solidFill>
                  <a:schemeClr val="tx1"/>
                </a:solidFill>
                <a:effectLst/>
                <a:latin typeface="+mn-lt"/>
                <a:ea typeface="+mn-ea"/>
                <a:cs typeface="+mn-cs"/>
              </a:rPr>
              <a:t>p</a:t>
            </a:r>
            <a:r>
              <a:rPr lang="en-US" sz="1200" b="0" i="0" u="none" strike="noStrike" kern="1200" dirty="0">
                <a:solidFill>
                  <a:schemeClr val="tx1"/>
                </a:solidFill>
                <a:effectLst/>
                <a:latin typeface="+mn-lt"/>
                <a:ea typeface="+mn-ea"/>
                <a:cs typeface="+mn-cs"/>
              </a:rPr>
              <a:t> = .026, but not men’s performance,</a:t>
            </a:r>
          </a:p>
          <a:p>
            <a:pPr rtl="0" fontAlgn="base"/>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br>
              <a:rPr lang="en-US" dirty="0"/>
            </a:br>
            <a:endParaRPr lang="en-US" sz="1200" b="0" i="0" u="none" strike="noStrike"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
        <p:nvSpPr>
          <p:cNvPr id="798" name="Google Shape;798;g6359d24d49_7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8401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2651700" y="2163100"/>
            <a:ext cx="6888400" cy="37180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SzPts val="1600"/>
              <a:buFont typeface="Raleway Thin"/>
              <a:buChar char="●"/>
              <a:defRPr sz="2133"/>
            </a:lvl1pPr>
            <a:lvl2pPr marL="1219170" lvl="1" indent="-440256">
              <a:spcBef>
                <a:spcPts val="0"/>
              </a:spcBef>
              <a:spcAft>
                <a:spcPts val="0"/>
              </a:spcAft>
              <a:buSzPts val="1600"/>
              <a:buFont typeface="Nunito Light"/>
              <a:buChar char="○"/>
              <a:defRPr/>
            </a:lvl2pPr>
            <a:lvl3pPr marL="1828754" lvl="2" indent="-431789">
              <a:spcBef>
                <a:spcPts val="2133"/>
              </a:spcBef>
              <a:spcAft>
                <a:spcPts val="0"/>
              </a:spcAft>
              <a:buSzPts val="1500"/>
              <a:buFont typeface="Nunito Light"/>
              <a:buChar char="■"/>
              <a:defRPr/>
            </a:lvl3pPr>
            <a:lvl4pPr marL="2438339" lvl="3" indent="-431789">
              <a:spcBef>
                <a:spcPts val="2133"/>
              </a:spcBef>
              <a:spcAft>
                <a:spcPts val="0"/>
              </a:spcAft>
              <a:buSzPts val="1500"/>
              <a:buFont typeface="Nunito Light"/>
              <a:buChar char="●"/>
              <a:defRPr/>
            </a:lvl4pPr>
            <a:lvl5pPr marL="3047924" lvl="4" indent="-406390">
              <a:spcBef>
                <a:spcPts val="2133"/>
              </a:spcBef>
              <a:spcAft>
                <a:spcPts val="0"/>
              </a:spcAft>
              <a:buSzPts val="1200"/>
              <a:buFont typeface="Nunito Light"/>
              <a:buChar char="○"/>
              <a:defRPr/>
            </a:lvl5pPr>
            <a:lvl6pPr marL="3657509" lvl="5" indent="-406390">
              <a:spcBef>
                <a:spcPts val="2133"/>
              </a:spcBef>
              <a:spcAft>
                <a:spcPts val="0"/>
              </a:spcAft>
              <a:buSzPts val="1200"/>
              <a:buFont typeface="Nunito Light"/>
              <a:buChar char="■"/>
              <a:defRPr/>
            </a:lvl6pPr>
            <a:lvl7pPr marL="4267093" lvl="6" indent="-414856">
              <a:spcBef>
                <a:spcPts val="2133"/>
              </a:spcBef>
              <a:spcAft>
                <a:spcPts val="0"/>
              </a:spcAft>
              <a:buSzPts val="1300"/>
              <a:buFont typeface="Nunito Light"/>
              <a:buChar char="●"/>
              <a:defRPr/>
            </a:lvl7pPr>
            <a:lvl8pPr marL="4876678" lvl="7" indent="-414856">
              <a:spcBef>
                <a:spcPts val="2133"/>
              </a:spcBef>
              <a:spcAft>
                <a:spcPts val="0"/>
              </a:spcAft>
              <a:buSzPts val="1300"/>
              <a:buFont typeface="Nunito Light"/>
              <a:buChar char="○"/>
              <a:defRPr/>
            </a:lvl8pPr>
            <a:lvl9pPr marL="5486263" lvl="8" indent="-406390">
              <a:spcBef>
                <a:spcPts val="2133"/>
              </a:spcBef>
              <a:spcAft>
                <a:spcPts val="2133"/>
              </a:spcAft>
              <a:buSzPts val="1200"/>
              <a:buFont typeface="Nunito Light"/>
              <a:buChar char="■"/>
              <a:defRPr/>
            </a:lvl9pPr>
          </a:lstStyle>
          <a:p>
            <a:endParaRPr/>
          </a:p>
        </p:txBody>
      </p:sp>
      <p:sp>
        <p:nvSpPr>
          <p:cNvPr id="20" name="Google Shape;20;p4"/>
          <p:cNvSpPr txBox="1">
            <a:spLocks noGrp="1"/>
          </p:cNvSpPr>
          <p:nvPr>
            <p:ph type="title"/>
          </p:nvPr>
        </p:nvSpPr>
        <p:spPr>
          <a:xfrm>
            <a:off x="789167" y="452867"/>
            <a:ext cx="41648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lvl1pPr>
            <a:lvl2pPr lvl="1" rtl="0">
              <a:spcBef>
                <a:spcPts val="0"/>
              </a:spcBef>
              <a:spcAft>
                <a:spcPts val="0"/>
              </a:spcAft>
              <a:buNone/>
              <a:defRPr sz="4000" b="1"/>
            </a:lvl2pPr>
            <a:lvl3pPr lvl="2" rtl="0">
              <a:spcBef>
                <a:spcPts val="0"/>
              </a:spcBef>
              <a:spcAft>
                <a:spcPts val="0"/>
              </a:spcAft>
              <a:buNone/>
              <a:defRPr sz="4000" b="1"/>
            </a:lvl3pPr>
            <a:lvl4pPr lvl="3" rtl="0">
              <a:spcBef>
                <a:spcPts val="0"/>
              </a:spcBef>
              <a:spcAft>
                <a:spcPts val="0"/>
              </a:spcAft>
              <a:buNone/>
              <a:defRPr sz="4000" b="1"/>
            </a:lvl4pPr>
            <a:lvl5pPr lvl="4" rtl="0">
              <a:spcBef>
                <a:spcPts val="0"/>
              </a:spcBef>
              <a:spcAft>
                <a:spcPts val="0"/>
              </a:spcAft>
              <a:buNone/>
              <a:defRPr sz="4000" b="1"/>
            </a:lvl5pPr>
            <a:lvl6pPr lvl="5" rtl="0">
              <a:spcBef>
                <a:spcPts val="0"/>
              </a:spcBef>
              <a:spcAft>
                <a:spcPts val="0"/>
              </a:spcAft>
              <a:buNone/>
              <a:defRPr sz="4000" b="1"/>
            </a:lvl6pPr>
            <a:lvl7pPr lvl="6" rtl="0">
              <a:spcBef>
                <a:spcPts val="0"/>
              </a:spcBef>
              <a:spcAft>
                <a:spcPts val="0"/>
              </a:spcAft>
              <a:buNone/>
              <a:defRPr sz="4000" b="1"/>
            </a:lvl7pPr>
            <a:lvl8pPr lvl="7" rtl="0">
              <a:spcBef>
                <a:spcPts val="0"/>
              </a:spcBef>
              <a:spcAft>
                <a:spcPts val="0"/>
              </a:spcAft>
              <a:buNone/>
              <a:defRPr sz="4000" b="1"/>
            </a:lvl8pPr>
            <a:lvl9pPr lvl="8" rtl="0">
              <a:spcBef>
                <a:spcPts val="0"/>
              </a:spcBef>
              <a:spcAft>
                <a:spcPts val="0"/>
              </a:spcAft>
              <a:buNone/>
              <a:defRPr sz="4000" b="1"/>
            </a:lvl9pPr>
          </a:lstStyle>
          <a:p>
            <a:endParaRPr/>
          </a:p>
        </p:txBody>
      </p:sp>
      <p:cxnSp>
        <p:nvCxnSpPr>
          <p:cNvPr id="22" name="Google Shape;22;p4"/>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400459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chemeClr val="lt1"/>
        </a:solidFill>
        <a:effectLst/>
      </p:bgPr>
    </p:bg>
    <p:spTree>
      <p:nvGrpSpPr>
        <p:cNvPr id="1" name="Shape 180"/>
        <p:cNvGrpSpPr/>
        <p:nvPr/>
      </p:nvGrpSpPr>
      <p:grpSpPr>
        <a:xfrm>
          <a:off x="0" y="0"/>
          <a:ext cx="0" cy="0"/>
          <a:chOff x="0" y="0"/>
          <a:chExt cx="0" cy="0"/>
        </a:xfrm>
      </p:grpSpPr>
      <p:sp>
        <p:nvSpPr>
          <p:cNvPr id="181" name="Google Shape;181;gb64e9a39d0_2_98"/>
          <p:cNvSpPr txBox="1">
            <a:spLocks noGrp="1"/>
          </p:cNvSpPr>
          <p:nvPr>
            <p:ph type="title"/>
          </p:nvPr>
        </p:nvSpPr>
        <p:spPr>
          <a:xfrm>
            <a:off x="685799" y="1686597"/>
            <a:ext cx="6310087" cy="59093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5"/>
              </a:buClr>
              <a:buSzPts val="3600"/>
              <a:buFont typeface="Calibri"/>
              <a:buNone/>
              <a:defRPr sz="3600" b="1">
                <a:solidFill>
                  <a:srgbClr val="529DF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gb64e9a39d0_2_98"/>
          <p:cNvSpPr txBox="1">
            <a:spLocks noGrp="1"/>
          </p:cNvSpPr>
          <p:nvPr>
            <p:ph type="body" idx="1"/>
          </p:nvPr>
        </p:nvSpPr>
        <p:spPr>
          <a:xfrm>
            <a:off x="685800" y="2277528"/>
            <a:ext cx="6310087" cy="369585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1800"/>
              <a:buNone/>
              <a:defRPr sz="1800">
                <a:solidFill>
                  <a:schemeClr val="dk2"/>
                </a:solidFil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gb64e9a39d0_2_98"/>
          <p:cNvSpPr>
            <a:spLocks noGrp="1"/>
          </p:cNvSpPr>
          <p:nvPr>
            <p:ph type="pic" idx="2"/>
          </p:nvPr>
        </p:nvSpPr>
        <p:spPr>
          <a:xfrm>
            <a:off x="7150100" y="0"/>
            <a:ext cx="5041900" cy="6858000"/>
          </a:xfrm>
          <a:prstGeom prst="rect">
            <a:avLst/>
          </a:prstGeom>
          <a:solidFill>
            <a:schemeClr val="lt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624034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248">
          <p15:clr>
            <a:srgbClr val="FBAE40"/>
          </p15:clr>
        </p15:guide>
        <p15:guide id="5" orient="horz" pos="432">
          <p15:clr>
            <a:srgbClr val="FBAE40"/>
          </p15:clr>
        </p15:guide>
        <p15:guide id="6" orient="horz" pos="388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169"/>
        <p:cNvGrpSpPr/>
        <p:nvPr/>
      </p:nvGrpSpPr>
      <p:grpSpPr>
        <a:xfrm>
          <a:off x="0" y="0"/>
          <a:ext cx="0" cy="0"/>
          <a:chOff x="0" y="0"/>
          <a:chExt cx="0" cy="0"/>
        </a:xfrm>
      </p:grpSpPr>
      <p:sp>
        <p:nvSpPr>
          <p:cNvPr id="170" name="Google Shape;170;p24"/>
          <p:cNvSpPr/>
          <p:nvPr/>
        </p:nvSpPr>
        <p:spPr>
          <a:xfrm>
            <a:off x="11301267" y="0"/>
            <a:ext cx="890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71" name="Google Shape;171;p24"/>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
        <p:nvSpPr>
          <p:cNvPr id="172" name="Google Shape;172;p24"/>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n" smtClean="0"/>
              <a:pPr/>
              <a:t>‹#›</a:t>
            </a:fld>
            <a:endParaRPr lang="en"/>
          </a:p>
        </p:txBody>
      </p:sp>
      <p:sp>
        <p:nvSpPr>
          <p:cNvPr id="173" name="Google Shape;173;p24"/>
          <p:cNvSpPr txBox="1">
            <a:spLocks noGrp="1"/>
          </p:cNvSpPr>
          <p:nvPr>
            <p:ph type="body" idx="1"/>
          </p:nvPr>
        </p:nvSpPr>
        <p:spPr>
          <a:xfrm>
            <a:off x="4541867" y="2175967"/>
            <a:ext cx="58148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sz="2133"/>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174" name="Google Shape;174;p24"/>
          <p:cNvSpPr txBox="1">
            <a:spLocks noGrp="1"/>
          </p:cNvSpPr>
          <p:nvPr>
            <p:ph type="title"/>
          </p:nvPr>
        </p:nvSpPr>
        <p:spPr>
          <a:xfrm>
            <a:off x="789167" y="452867"/>
            <a:ext cx="41648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lvl1pPr>
            <a:lvl2pPr lvl="1" rtl="0">
              <a:spcBef>
                <a:spcPts val="0"/>
              </a:spcBef>
              <a:spcAft>
                <a:spcPts val="0"/>
              </a:spcAft>
              <a:buNone/>
              <a:defRPr sz="4000" b="1"/>
            </a:lvl2pPr>
            <a:lvl3pPr lvl="2" rtl="0">
              <a:spcBef>
                <a:spcPts val="0"/>
              </a:spcBef>
              <a:spcAft>
                <a:spcPts val="0"/>
              </a:spcAft>
              <a:buNone/>
              <a:defRPr sz="4000" b="1"/>
            </a:lvl3pPr>
            <a:lvl4pPr lvl="3" rtl="0">
              <a:spcBef>
                <a:spcPts val="0"/>
              </a:spcBef>
              <a:spcAft>
                <a:spcPts val="0"/>
              </a:spcAft>
              <a:buNone/>
              <a:defRPr sz="4000" b="1"/>
            </a:lvl4pPr>
            <a:lvl5pPr lvl="4" rtl="0">
              <a:spcBef>
                <a:spcPts val="0"/>
              </a:spcBef>
              <a:spcAft>
                <a:spcPts val="0"/>
              </a:spcAft>
              <a:buNone/>
              <a:defRPr sz="4000" b="1"/>
            </a:lvl5pPr>
            <a:lvl6pPr lvl="5" rtl="0">
              <a:spcBef>
                <a:spcPts val="0"/>
              </a:spcBef>
              <a:spcAft>
                <a:spcPts val="0"/>
              </a:spcAft>
              <a:buNone/>
              <a:defRPr sz="4000" b="1"/>
            </a:lvl6pPr>
            <a:lvl7pPr lvl="6" rtl="0">
              <a:spcBef>
                <a:spcPts val="0"/>
              </a:spcBef>
              <a:spcAft>
                <a:spcPts val="0"/>
              </a:spcAft>
              <a:buNone/>
              <a:defRPr sz="4000" b="1"/>
            </a:lvl7pPr>
            <a:lvl8pPr lvl="7" rtl="0">
              <a:spcBef>
                <a:spcPts val="0"/>
              </a:spcBef>
              <a:spcAft>
                <a:spcPts val="0"/>
              </a:spcAft>
              <a:buNone/>
              <a:defRPr sz="4000" b="1"/>
            </a:lvl8pPr>
            <a:lvl9pPr lvl="8" rtl="0">
              <a:spcBef>
                <a:spcPts val="0"/>
              </a:spcBef>
              <a:spcAft>
                <a:spcPts val="0"/>
              </a:spcAft>
              <a:buNone/>
              <a:defRPr sz="4000" b="1"/>
            </a:lvl9pPr>
          </a:lstStyle>
          <a:p>
            <a:endParaRPr/>
          </a:p>
        </p:txBody>
      </p:sp>
    </p:spTree>
    <p:extLst>
      <p:ext uri="{BB962C8B-B14F-4D97-AF65-F5344CB8AC3E}">
        <p14:creationId xmlns:p14="http://schemas.microsoft.com/office/powerpoint/2010/main" val="2886878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2651700" y="2163100"/>
            <a:ext cx="6888400" cy="37180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SzPts val="1600"/>
              <a:buFont typeface="Raleway Thin"/>
              <a:buChar char="●"/>
              <a:defRPr sz="2133"/>
            </a:lvl1pPr>
            <a:lvl2pPr marL="1219170" lvl="1" indent="-440256">
              <a:spcBef>
                <a:spcPts val="0"/>
              </a:spcBef>
              <a:spcAft>
                <a:spcPts val="0"/>
              </a:spcAft>
              <a:buSzPts val="1600"/>
              <a:buFont typeface="Nunito Light"/>
              <a:buChar char="○"/>
              <a:defRPr/>
            </a:lvl2pPr>
            <a:lvl3pPr marL="1828754" lvl="2" indent="-431789">
              <a:spcBef>
                <a:spcPts val="2133"/>
              </a:spcBef>
              <a:spcAft>
                <a:spcPts val="0"/>
              </a:spcAft>
              <a:buSzPts val="1500"/>
              <a:buFont typeface="Nunito Light"/>
              <a:buChar char="■"/>
              <a:defRPr/>
            </a:lvl3pPr>
            <a:lvl4pPr marL="2438339" lvl="3" indent="-431789">
              <a:spcBef>
                <a:spcPts val="2133"/>
              </a:spcBef>
              <a:spcAft>
                <a:spcPts val="0"/>
              </a:spcAft>
              <a:buSzPts val="1500"/>
              <a:buFont typeface="Nunito Light"/>
              <a:buChar char="●"/>
              <a:defRPr/>
            </a:lvl4pPr>
            <a:lvl5pPr marL="3047924" lvl="4" indent="-406390">
              <a:spcBef>
                <a:spcPts val="2133"/>
              </a:spcBef>
              <a:spcAft>
                <a:spcPts val="0"/>
              </a:spcAft>
              <a:buSzPts val="1200"/>
              <a:buFont typeface="Nunito Light"/>
              <a:buChar char="○"/>
              <a:defRPr/>
            </a:lvl5pPr>
            <a:lvl6pPr marL="3657509" lvl="5" indent="-406390">
              <a:spcBef>
                <a:spcPts val="2133"/>
              </a:spcBef>
              <a:spcAft>
                <a:spcPts val="0"/>
              </a:spcAft>
              <a:buSzPts val="1200"/>
              <a:buFont typeface="Nunito Light"/>
              <a:buChar char="■"/>
              <a:defRPr/>
            </a:lvl6pPr>
            <a:lvl7pPr marL="4267093" lvl="6" indent="-414856">
              <a:spcBef>
                <a:spcPts val="2133"/>
              </a:spcBef>
              <a:spcAft>
                <a:spcPts val="0"/>
              </a:spcAft>
              <a:buSzPts val="1300"/>
              <a:buFont typeface="Nunito Light"/>
              <a:buChar char="●"/>
              <a:defRPr/>
            </a:lvl7pPr>
            <a:lvl8pPr marL="4876678" lvl="7" indent="-414856">
              <a:spcBef>
                <a:spcPts val="2133"/>
              </a:spcBef>
              <a:spcAft>
                <a:spcPts val="0"/>
              </a:spcAft>
              <a:buSzPts val="1300"/>
              <a:buFont typeface="Nunito Light"/>
              <a:buChar char="○"/>
              <a:defRPr/>
            </a:lvl8pPr>
            <a:lvl9pPr marL="5486263" lvl="8" indent="-406390">
              <a:spcBef>
                <a:spcPts val="2133"/>
              </a:spcBef>
              <a:spcAft>
                <a:spcPts val="2133"/>
              </a:spcAft>
              <a:buSzPts val="1200"/>
              <a:buFont typeface="Nunito Light"/>
              <a:buChar char="■"/>
              <a:defRPr/>
            </a:lvl9pPr>
          </a:lstStyle>
          <a:p>
            <a:endParaRPr/>
          </a:p>
        </p:txBody>
      </p:sp>
      <p:sp>
        <p:nvSpPr>
          <p:cNvPr id="20" name="Google Shape;20;p4"/>
          <p:cNvSpPr txBox="1">
            <a:spLocks noGrp="1"/>
          </p:cNvSpPr>
          <p:nvPr>
            <p:ph type="title"/>
          </p:nvPr>
        </p:nvSpPr>
        <p:spPr>
          <a:xfrm>
            <a:off x="789167" y="452867"/>
            <a:ext cx="41648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lvl1pPr>
            <a:lvl2pPr lvl="1" rtl="0">
              <a:spcBef>
                <a:spcPts val="0"/>
              </a:spcBef>
              <a:spcAft>
                <a:spcPts val="0"/>
              </a:spcAft>
              <a:buNone/>
              <a:defRPr sz="4000" b="1"/>
            </a:lvl2pPr>
            <a:lvl3pPr lvl="2" rtl="0">
              <a:spcBef>
                <a:spcPts val="0"/>
              </a:spcBef>
              <a:spcAft>
                <a:spcPts val="0"/>
              </a:spcAft>
              <a:buNone/>
              <a:defRPr sz="4000" b="1"/>
            </a:lvl3pPr>
            <a:lvl4pPr lvl="3" rtl="0">
              <a:spcBef>
                <a:spcPts val="0"/>
              </a:spcBef>
              <a:spcAft>
                <a:spcPts val="0"/>
              </a:spcAft>
              <a:buNone/>
              <a:defRPr sz="4000" b="1"/>
            </a:lvl4pPr>
            <a:lvl5pPr lvl="4" rtl="0">
              <a:spcBef>
                <a:spcPts val="0"/>
              </a:spcBef>
              <a:spcAft>
                <a:spcPts val="0"/>
              </a:spcAft>
              <a:buNone/>
              <a:defRPr sz="4000" b="1"/>
            </a:lvl5pPr>
            <a:lvl6pPr lvl="5" rtl="0">
              <a:spcBef>
                <a:spcPts val="0"/>
              </a:spcBef>
              <a:spcAft>
                <a:spcPts val="0"/>
              </a:spcAft>
              <a:buNone/>
              <a:defRPr sz="4000" b="1"/>
            </a:lvl6pPr>
            <a:lvl7pPr lvl="6" rtl="0">
              <a:spcBef>
                <a:spcPts val="0"/>
              </a:spcBef>
              <a:spcAft>
                <a:spcPts val="0"/>
              </a:spcAft>
              <a:buNone/>
              <a:defRPr sz="4000" b="1"/>
            </a:lvl7pPr>
            <a:lvl8pPr lvl="7" rtl="0">
              <a:spcBef>
                <a:spcPts val="0"/>
              </a:spcBef>
              <a:spcAft>
                <a:spcPts val="0"/>
              </a:spcAft>
              <a:buNone/>
              <a:defRPr sz="4000" b="1"/>
            </a:lvl8pPr>
            <a:lvl9pPr lvl="8" rtl="0">
              <a:spcBef>
                <a:spcPts val="0"/>
              </a:spcBef>
              <a:spcAft>
                <a:spcPts val="0"/>
              </a:spcAft>
              <a:buNone/>
              <a:defRPr sz="4000" b="1"/>
            </a:lvl9pPr>
          </a:lstStyle>
          <a:p>
            <a:endParaRPr/>
          </a:p>
        </p:txBody>
      </p:sp>
      <p:cxnSp>
        <p:nvCxnSpPr>
          <p:cNvPr id="22" name="Google Shape;22;p4"/>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014712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txBox="1">
            <a:spLocks noGrp="1"/>
          </p:cNvSpPr>
          <p:nvPr>
            <p:ph type="subTitle" idx="1"/>
          </p:nvPr>
        </p:nvSpPr>
        <p:spPr>
          <a:xfrm>
            <a:off x="8013733" y="2842100"/>
            <a:ext cx="3341200" cy="1908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0" name="Google Shape;50;p9"/>
          <p:cNvSpPr txBox="1">
            <a:spLocks noGrp="1"/>
          </p:cNvSpPr>
          <p:nvPr>
            <p:ph type="title"/>
          </p:nvPr>
        </p:nvSpPr>
        <p:spPr>
          <a:xfrm>
            <a:off x="7236467" y="474832"/>
            <a:ext cx="4130400" cy="1249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8000"/>
            </a:lvl1pPr>
            <a:lvl2pPr lvl="1" algn="r" rtl="0">
              <a:spcBef>
                <a:spcPts val="0"/>
              </a:spcBef>
              <a:spcAft>
                <a:spcPts val="0"/>
              </a:spcAft>
              <a:buNone/>
              <a:defRPr sz="8000"/>
            </a:lvl2pPr>
            <a:lvl3pPr lvl="2" algn="r" rtl="0">
              <a:spcBef>
                <a:spcPts val="0"/>
              </a:spcBef>
              <a:spcAft>
                <a:spcPts val="0"/>
              </a:spcAft>
              <a:buNone/>
              <a:defRPr sz="8000"/>
            </a:lvl3pPr>
            <a:lvl4pPr lvl="3" algn="r" rtl="0">
              <a:spcBef>
                <a:spcPts val="0"/>
              </a:spcBef>
              <a:spcAft>
                <a:spcPts val="0"/>
              </a:spcAft>
              <a:buNone/>
              <a:defRPr sz="8000"/>
            </a:lvl4pPr>
            <a:lvl5pPr lvl="4" algn="r" rtl="0">
              <a:spcBef>
                <a:spcPts val="0"/>
              </a:spcBef>
              <a:spcAft>
                <a:spcPts val="0"/>
              </a:spcAft>
              <a:buNone/>
              <a:defRPr sz="8000"/>
            </a:lvl5pPr>
            <a:lvl6pPr lvl="5" algn="r" rtl="0">
              <a:spcBef>
                <a:spcPts val="0"/>
              </a:spcBef>
              <a:spcAft>
                <a:spcPts val="0"/>
              </a:spcAft>
              <a:buNone/>
              <a:defRPr sz="8000"/>
            </a:lvl6pPr>
            <a:lvl7pPr lvl="6" algn="r" rtl="0">
              <a:spcBef>
                <a:spcPts val="0"/>
              </a:spcBef>
              <a:spcAft>
                <a:spcPts val="0"/>
              </a:spcAft>
              <a:buNone/>
              <a:defRPr sz="8000"/>
            </a:lvl7pPr>
            <a:lvl8pPr lvl="7" algn="r" rtl="0">
              <a:spcBef>
                <a:spcPts val="0"/>
              </a:spcBef>
              <a:spcAft>
                <a:spcPts val="0"/>
              </a:spcAft>
              <a:buNone/>
              <a:defRPr sz="8000"/>
            </a:lvl8pPr>
            <a:lvl9pPr lvl="8" algn="r" rtl="0">
              <a:spcBef>
                <a:spcPts val="0"/>
              </a:spcBef>
              <a:spcAft>
                <a:spcPts val="0"/>
              </a:spcAft>
              <a:buNone/>
              <a:defRPr sz="8000"/>
            </a:lvl9pPr>
          </a:lstStyle>
          <a:p>
            <a:endParaRPr/>
          </a:p>
        </p:txBody>
      </p:sp>
    </p:spTree>
    <p:extLst>
      <p:ext uri="{BB962C8B-B14F-4D97-AF65-F5344CB8AC3E}">
        <p14:creationId xmlns:p14="http://schemas.microsoft.com/office/powerpoint/2010/main" val="3848810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28"/>
        <p:cNvGrpSpPr/>
        <p:nvPr/>
      </p:nvGrpSpPr>
      <p:grpSpPr>
        <a:xfrm>
          <a:off x="0" y="0"/>
          <a:ext cx="0" cy="0"/>
          <a:chOff x="0" y="0"/>
          <a:chExt cx="0" cy="0"/>
        </a:xfrm>
      </p:grpSpPr>
      <p:sp>
        <p:nvSpPr>
          <p:cNvPr id="129" name="Google Shape;129;p18"/>
          <p:cNvSpPr txBox="1">
            <a:spLocks noGrp="1"/>
          </p:cNvSpPr>
          <p:nvPr>
            <p:ph type="title" hasCustomPrompt="1"/>
          </p:nvPr>
        </p:nvSpPr>
        <p:spPr>
          <a:xfrm>
            <a:off x="1701800" y="4201867"/>
            <a:ext cx="3744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48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30" name="Google Shape;130;p18"/>
          <p:cNvSpPr txBox="1">
            <a:spLocks noGrp="1"/>
          </p:cNvSpPr>
          <p:nvPr>
            <p:ph type="subTitle" idx="1"/>
          </p:nvPr>
        </p:nvSpPr>
        <p:spPr>
          <a:xfrm flipH="1">
            <a:off x="2284800" y="5206100"/>
            <a:ext cx="25780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8"/>
          <p:cNvSpPr txBox="1">
            <a:spLocks noGrp="1"/>
          </p:cNvSpPr>
          <p:nvPr>
            <p:ph type="title" idx="2" hasCustomPrompt="1"/>
          </p:nvPr>
        </p:nvSpPr>
        <p:spPr>
          <a:xfrm>
            <a:off x="1701800" y="2503233"/>
            <a:ext cx="3744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48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32" name="Google Shape;132;p18"/>
          <p:cNvSpPr txBox="1">
            <a:spLocks noGrp="1"/>
          </p:cNvSpPr>
          <p:nvPr>
            <p:ph type="subTitle" idx="3"/>
          </p:nvPr>
        </p:nvSpPr>
        <p:spPr>
          <a:xfrm flipH="1">
            <a:off x="2284800" y="3507467"/>
            <a:ext cx="25780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8"/>
          <p:cNvSpPr txBox="1">
            <a:spLocks noGrp="1"/>
          </p:cNvSpPr>
          <p:nvPr>
            <p:ph type="title" idx="4"/>
          </p:nvPr>
        </p:nvSpPr>
        <p:spPr>
          <a:xfrm>
            <a:off x="789167" y="452867"/>
            <a:ext cx="41648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lvl1pPr>
            <a:lvl2pPr lvl="1" rtl="0">
              <a:spcBef>
                <a:spcPts val="0"/>
              </a:spcBef>
              <a:spcAft>
                <a:spcPts val="0"/>
              </a:spcAft>
              <a:buNone/>
              <a:defRPr sz="4000" b="1"/>
            </a:lvl2pPr>
            <a:lvl3pPr lvl="2" rtl="0">
              <a:spcBef>
                <a:spcPts val="0"/>
              </a:spcBef>
              <a:spcAft>
                <a:spcPts val="0"/>
              </a:spcAft>
              <a:buNone/>
              <a:defRPr sz="4000" b="1"/>
            </a:lvl3pPr>
            <a:lvl4pPr lvl="3" rtl="0">
              <a:spcBef>
                <a:spcPts val="0"/>
              </a:spcBef>
              <a:spcAft>
                <a:spcPts val="0"/>
              </a:spcAft>
              <a:buNone/>
              <a:defRPr sz="4000" b="1"/>
            </a:lvl4pPr>
            <a:lvl5pPr lvl="4" rtl="0">
              <a:spcBef>
                <a:spcPts val="0"/>
              </a:spcBef>
              <a:spcAft>
                <a:spcPts val="0"/>
              </a:spcAft>
              <a:buNone/>
              <a:defRPr sz="4000" b="1"/>
            </a:lvl5pPr>
            <a:lvl6pPr lvl="5" rtl="0">
              <a:spcBef>
                <a:spcPts val="0"/>
              </a:spcBef>
              <a:spcAft>
                <a:spcPts val="0"/>
              </a:spcAft>
              <a:buNone/>
              <a:defRPr sz="4000" b="1"/>
            </a:lvl6pPr>
            <a:lvl7pPr lvl="6" rtl="0">
              <a:spcBef>
                <a:spcPts val="0"/>
              </a:spcBef>
              <a:spcAft>
                <a:spcPts val="0"/>
              </a:spcAft>
              <a:buNone/>
              <a:defRPr sz="4000" b="1"/>
            </a:lvl7pPr>
            <a:lvl8pPr lvl="7" rtl="0">
              <a:spcBef>
                <a:spcPts val="0"/>
              </a:spcBef>
              <a:spcAft>
                <a:spcPts val="0"/>
              </a:spcAft>
              <a:buNone/>
              <a:defRPr sz="4000" b="1"/>
            </a:lvl8pPr>
            <a:lvl9pPr lvl="8" rtl="0">
              <a:spcBef>
                <a:spcPts val="0"/>
              </a:spcBef>
              <a:spcAft>
                <a:spcPts val="0"/>
              </a:spcAft>
              <a:buNone/>
              <a:defRPr sz="4000" b="1"/>
            </a:lvl9pPr>
          </a:lstStyle>
          <a:p>
            <a:endParaRPr/>
          </a:p>
        </p:txBody>
      </p:sp>
      <p:sp>
        <p:nvSpPr>
          <p:cNvPr id="134" name="Google Shape;134;p18"/>
          <p:cNvSpPr txBox="1">
            <a:spLocks noGrp="1"/>
          </p:cNvSpPr>
          <p:nvPr>
            <p:ph type="subTitle" idx="5"/>
          </p:nvPr>
        </p:nvSpPr>
        <p:spPr>
          <a:xfrm flipH="1">
            <a:off x="805200" y="1439967"/>
            <a:ext cx="5537200" cy="89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5" name="Google Shape;135;p18"/>
          <p:cNvSpPr txBox="1">
            <a:spLocks noGrp="1"/>
          </p:cNvSpPr>
          <p:nvPr>
            <p:ph type="title" idx="6" hasCustomPrompt="1"/>
          </p:nvPr>
        </p:nvSpPr>
        <p:spPr>
          <a:xfrm flipH="1">
            <a:off x="6365800" y="3507467"/>
            <a:ext cx="3744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6400" b="1">
                <a:solidFill>
                  <a:schemeClr val="lt1"/>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36" name="Google Shape;136;p18"/>
          <p:cNvSpPr txBox="1">
            <a:spLocks noGrp="1"/>
          </p:cNvSpPr>
          <p:nvPr>
            <p:ph type="subTitle" idx="7"/>
          </p:nvPr>
        </p:nvSpPr>
        <p:spPr>
          <a:xfrm flipH="1">
            <a:off x="6948800" y="4511700"/>
            <a:ext cx="25780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7" name="Google Shape;137;p18"/>
          <p:cNvSpPr/>
          <p:nvPr/>
        </p:nvSpPr>
        <p:spPr>
          <a:xfrm>
            <a:off x="11301267" y="0"/>
            <a:ext cx="890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38" name="Google Shape;138;p18"/>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
        <p:nvSpPr>
          <p:cNvPr id="139" name="Google Shape;139;p18"/>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n" smtClean="0"/>
              <a:pPr/>
              <a:t>‹#›</a:t>
            </a:fld>
            <a:endParaRPr lang="en"/>
          </a:p>
        </p:txBody>
      </p:sp>
    </p:spTree>
    <p:extLst>
      <p:ext uri="{BB962C8B-B14F-4D97-AF65-F5344CB8AC3E}">
        <p14:creationId xmlns:p14="http://schemas.microsoft.com/office/powerpoint/2010/main" val="1085946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title and text">
  <p:cSld name="Big title and text">
    <p:spTree>
      <p:nvGrpSpPr>
        <p:cNvPr id="1" name="Shape 181"/>
        <p:cNvGrpSpPr/>
        <p:nvPr/>
      </p:nvGrpSpPr>
      <p:grpSpPr>
        <a:xfrm>
          <a:off x="0" y="0"/>
          <a:ext cx="0" cy="0"/>
          <a:chOff x="0" y="0"/>
          <a:chExt cx="0" cy="0"/>
        </a:xfrm>
      </p:grpSpPr>
      <p:sp>
        <p:nvSpPr>
          <p:cNvPr id="182" name="Google Shape;182;p26"/>
          <p:cNvSpPr/>
          <p:nvPr/>
        </p:nvSpPr>
        <p:spPr>
          <a:xfrm>
            <a:off x="6541400" y="1126600"/>
            <a:ext cx="5678400" cy="45756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3" name="Google Shape;183;p26"/>
          <p:cNvSpPr txBox="1">
            <a:spLocks noGrp="1"/>
          </p:cNvSpPr>
          <p:nvPr>
            <p:ph type="title"/>
          </p:nvPr>
        </p:nvSpPr>
        <p:spPr>
          <a:xfrm>
            <a:off x="5238300" y="1845617"/>
            <a:ext cx="6146800" cy="1774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10666" b="1">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dirty="0"/>
          </a:p>
        </p:txBody>
      </p:sp>
      <p:sp>
        <p:nvSpPr>
          <p:cNvPr id="184" name="Google Shape;184;p26"/>
          <p:cNvSpPr txBox="1">
            <a:spLocks noGrp="1"/>
          </p:cNvSpPr>
          <p:nvPr>
            <p:ph type="subTitle" idx="1"/>
          </p:nvPr>
        </p:nvSpPr>
        <p:spPr>
          <a:xfrm flipH="1">
            <a:off x="6936300" y="3480400"/>
            <a:ext cx="4448800" cy="142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3247924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188"/>
        <p:cNvGrpSpPr/>
        <p:nvPr/>
      </p:nvGrpSpPr>
      <p:grpSpPr>
        <a:xfrm>
          <a:off x="0" y="0"/>
          <a:ext cx="0" cy="0"/>
          <a:chOff x="0" y="0"/>
          <a:chExt cx="0" cy="0"/>
        </a:xfrm>
      </p:grpSpPr>
      <p:sp>
        <p:nvSpPr>
          <p:cNvPr id="189" name="Google Shape;189;p28"/>
          <p:cNvSpPr/>
          <p:nvPr/>
        </p:nvSpPr>
        <p:spPr>
          <a:xfrm>
            <a:off x="0" y="0"/>
            <a:ext cx="9232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28"/>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5808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91"/>
        <p:cNvGrpSpPr/>
        <p:nvPr/>
      </p:nvGrpSpPr>
      <p:grpSpPr>
        <a:xfrm>
          <a:off x="0" y="0"/>
          <a:ext cx="0" cy="0"/>
          <a:chOff x="0" y="0"/>
          <a:chExt cx="0" cy="0"/>
        </a:xfrm>
      </p:grpSpPr>
      <p:sp>
        <p:nvSpPr>
          <p:cNvPr id="192" name="Google Shape;192;p29"/>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5560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
        <p:cNvGrpSpPr/>
        <p:nvPr/>
      </p:nvGrpSpPr>
      <p:grpSpPr>
        <a:xfrm>
          <a:off x="0" y="0"/>
          <a:ext cx="0" cy="0"/>
          <a:chOff x="0" y="0"/>
          <a:chExt cx="0" cy="0"/>
        </a:xfrm>
      </p:grpSpPr>
    </p:spTree>
    <p:extLst>
      <p:ext uri="{BB962C8B-B14F-4D97-AF65-F5344CB8AC3E}">
        <p14:creationId xmlns:p14="http://schemas.microsoft.com/office/powerpoint/2010/main" val="2167980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4"/>
        <p:cNvGrpSpPr/>
        <p:nvPr/>
      </p:nvGrpSpPr>
      <p:grpSpPr>
        <a:xfrm>
          <a:off x="0" y="0"/>
          <a:ext cx="0" cy="0"/>
          <a:chOff x="0" y="0"/>
          <a:chExt cx="0" cy="0"/>
        </a:xfrm>
      </p:grpSpPr>
      <p:sp>
        <p:nvSpPr>
          <p:cNvPr id="65" name="Google Shape;65;p13"/>
          <p:cNvSpPr/>
          <p:nvPr/>
        </p:nvSpPr>
        <p:spPr>
          <a:xfrm>
            <a:off x="11301267" y="0"/>
            <a:ext cx="890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66" name="Google Shape;66;p13"/>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
        <p:nvSpPr>
          <p:cNvPr id="67" name="Google Shape;67;p13"/>
          <p:cNvSpPr txBox="1">
            <a:spLocks noGrp="1"/>
          </p:cNvSpPr>
          <p:nvPr>
            <p:ph type="title" hasCustomPrompt="1"/>
          </p:nvPr>
        </p:nvSpPr>
        <p:spPr>
          <a:xfrm flipH="1">
            <a:off x="5004319" y="51009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4800"/>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68" name="Google Shape;68;p13"/>
          <p:cNvSpPr txBox="1">
            <a:spLocks noGrp="1"/>
          </p:cNvSpPr>
          <p:nvPr>
            <p:ph type="subTitle" idx="1"/>
          </p:nvPr>
        </p:nvSpPr>
        <p:spPr>
          <a:xfrm flipH="1">
            <a:off x="6869867" y="2049800"/>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9" name="Google Shape;69;p13"/>
          <p:cNvSpPr txBox="1">
            <a:spLocks noGrp="1"/>
          </p:cNvSpPr>
          <p:nvPr>
            <p:ph type="subTitle" idx="2"/>
          </p:nvPr>
        </p:nvSpPr>
        <p:spPr>
          <a:xfrm>
            <a:off x="6869867" y="525440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0" name="Google Shape;70;p13"/>
          <p:cNvSpPr txBox="1">
            <a:spLocks noGrp="1"/>
          </p:cNvSpPr>
          <p:nvPr>
            <p:ph type="subTitle" idx="3"/>
          </p:nvPr>
        </p:nvSpPr>
        <p:spPr>
          <a:xfrm flipH="1">
            <a:off x="6869867" y="3643539"/>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1" name="Google Shape;71;p13"/>
          <p:cNvSpPr txBox="1">
            <a:spLocks noGrp="1"/>
          </p:cNvSpPr>
          <p:nvPr>
            <p:ph type="subTitle" idx="4"/>
          </p:nvPr>
        </p:nvSpPr>
        <p:spPr>
          <a:xfrm flipH="1">
            <a:off x="6869867" y="1273100"/>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Unica One"/>
                <a:ea typeface="Unica One"/>
                <a:cs typeface="Unica One"/>
                <a:sym typeface="Unica One"/>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72" name="Google Shape;72;p13"/>
          <p:cNvSpPr txBox="1">
            <a:spLocks noGrp="1"/>
          </p:cNvSpPr>
          <p:nvPr>
            <p:ph type="subTitle" idx="5"/>
          </p:nvPr>
        </p:nvSpPr>
        <p:spPr>
          <a:xfrm>
            <a:off x="6869867" y="4452301"/>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Unica One"/>
                <a:ea typeface="Unica One"/>
                <a:cs typeface="Unica One"/>
                <a:sym typeface="Unica One"/>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73" name="Google Shape;73;p13"/>
          <p:cNvSpPr txBox="1">
            <a:spLocks noGrp="1"/>
          </p:cNvSpPr>
          <p:nvPr>
            <p:ph type="subTitle" idx="6"/>
          </p:nvPr>
        </p:nvSpPr>
        <p:spPr>
          <a:xfrm flipH="1">
            <a:off x="6869867" y="2994439"/>
            <a:ext cx="3574400" cy="86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Unica One"/>
                <a:ea typeface="Unica One"/>
                <a:cs typeface="Unica One"/>
                <a:sym typeface="Unica One"/>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74" name="Google Shape;74;p13"/>
          <p:cNvSpPr txBox="1">
            <a:spLocks noGrp="1"/>
          </p:cNvSpPr>
          <p:nvPr>
            <p:ph type="title" idx="7" hasCustomPrompt="1"/>
          </p:nvPr>
        </p:nvSpPr>
        <p:spPr>
          <a:xfrm>
            <a:off x="4928319" y="3464900"/>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4800"/>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75" name="Google Shape;75;p13"/>
          <p:cNvSpPr txBox="1">
            <a:spLocks noGrp="1"/>
          </p:cNvSpPr>
          <p:nvPr>
            <p:ph type="title" idx="8" hasCustomPrompt="1"/>
          </p:nvPr>
        </p:nvSpPr>
        <p:spPr>
          <a:xfrm>
            <a:off x="4928319" y="1828841"/>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4800"/>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76" name="Google Shape;76;p13"/>
          <p:cNvSpPr txBox="1">
            <a:spLocks noGrp="1"/>
          </p:cNvSpPr>
          <p:nvPr>
            <p:ph type="title" idx="9"/>
          </p:nvPr>
        </p:nvSpPr>
        <p:spPr>
          <a:xfrm>
            <a:off x="789167" y="452867"/>
            <a:ext cx="41648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lvl1pPr>
            <a:lvl2pPr lvl="1" rtl="0">
              <a:spcBef>
                <a:spcPts val="0"/>
              </a:spcBef>
              <a:spcAft>
                <a:spcPts val="0"/>
              </a:spcAft>
              <a:buNone/>
              <a:defRPr sz="4000" b="1"/>
            </a:lvl2pPr>
            <a:lvl3pPr lvl="2" rtl="0">
              <a:spcBef>
                <a:spcPts val="0"/>
              </a:spcBef>
              <a:spcAft>
                <a:spcPts val="0"/>
              </a:spcAft>
              <a:buNone/>
              <a:defRPr sz="4000" b="1"/>
            </a:lvl3pPr>
            <a:lvl4pPr lvl="3" rtl="0">
              <a:spcBef>
                <a:spcPts val="0"/>
              </a:spcBef>
              <a:spcAft>
                <a:spcPts val="0"/>
              </a:spcAft>
              <a:buNone/>
              <a:defRPr sz="4000" b="1"/>
            </a:lvl4pPr>
            <a:lvl5pPr lvl="4" rtl="0">
              <a:spcBef>
                <a:spcPts val="0"/>
              </a:spcBef>
              <a:spcAft>
                <a:spcPts val="0"/>
              </a:spcAft>
              <a:buNone/>
              <a:defRPr sz="4000" b="1"/>
            </a:lvl5pPr>
            <a:lvl6pPr lvl="5" rtl="0">
              <a:spcBef>
                <a:spcPts val="0"/>
              </a:spcBef>
              <a:spcAft>
                <a:spcPts val="0"/>
              </a:spcAft>
              <a:buNone/>
              <a:defRPr sz="4000" b="1"/>
            </a:lvl6pPr>
            <a:lvl7pPr lvl="6" rtl="0">
              <a:spcBef>
                <a:spcPts val="0"/>
              </a:spcBef>
              <a:spcAft>
                <a:spcPts val="0"/>
              </a:spcAft>
              <a:buNone/>
              <a:defRPr sz="4000" b="1"/>
            </a:lvl7pPr>
            <a:lvl8pPr lvl="7" rtl="0">
              <a:spcBef>
                <a:spcPts val="0"/>
              </a:spcBef>
              <a:spcAft>
                <a:spcPts val="0"/>
              </a:spcAft>
              <a:buNone/>
              <a:defRPr sz="4000" b="1"/>
            </a:lvl8pPr>
            <a:lvl9pPr lvl="8" rtl="0">
              <a:spcBef>
                <a:spcPts val="0"/>
              </a:spcBef>
              <a:spcAft>
                <a:spcPts val="0"/>
              </a:spcAft>
              <a:buNone/>
              <a:defRPr sz="4000" b="1"/>
            </a:lvl9pPr>
          </a:lstStyle>
          <a:p>
            <a:endParaRPr/>
          </a:p>
        </p:txBody>
      </p:sp>
      <p:sp>
        <p:nvSpPr>
          <p:cNvPr id="77" name="Google Shape;77;p13"/>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n" smtClean="0"/>
              <a:pPr/>
              <a:t>‹#›</a:t>
            </a:fld>
            <a:endParaRPr lang="en"/>
          </a:p>
        </p:txBody>
      </p:sp>
    </p:spTree>
    <p:extLst>
      <p:ext uri="{BB962C8B-B14F-4D97-AF65-F5344CB8AC3E}">
        <p14:creationId xmlns:p14="http://schemas.microsoft.com/office/powerpoint/2010/main" val="750266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txBox="1">
            <a:spLocks noGrp="1"/>
          </p:cNvSpPr>
          <p:nvPr>
            <p:ph type="subTitle" idx="1"/>
          </p:nvPr>
        </p:nvSpPr>
        <p:spPr>
          <a:xfrm>
            <a:off x="8013733" y="2842100"/>
            <a:ext cx="3341200" cy="1908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0" name="Google Shape;50;p9"/>
          <p:cNvSpPr txBox="1">
            <a:spLocks noGrp="1"/>
          </p:cNvSpPr>
          <p:nvPr>
            <p:ph type="title"/>
          </p:nvPr>
        </p:nvSpPr>
        <p:spPr>
          <a:xfrm>
            <a:off x="7236467" y="474832"/>
            <a:ext cx="4130400" cy="1249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8000"/>
            </a:lvl1pPr>
            <a:lvl2pPr lvl="1" algn="r" rtl="0">
              <a:spcBef>
                <a:spcPts val="0"/>
              </a:spcBef>
              <a:spcAft>
                <a:spcPts val="0"/>
              </a:spcAft>
              <a:buNone/>
              <a:defRPr sz="8000"/>
            </a:lvl2pPr>
            <a:lvl3pPr lvl="2" algn="r" rtl="0">
              <a:spcBef>
                <a:spcPts val="0"/>
              </a:spcBef>
              <a:spcAft>
                <a:spcPts val="0"/>
              </a:spcAft>
              <a:buNone/>
              <a:defRPr sz="8000"/>
            </a:lvl3pPr>
            <a:lvl4pPr lvl="3" algn="r" rtl="0">
              <a:spcBef>
                <a:spcPts val="0"/>
              </a:spcBef>
              <a:spcAft>
                <a:spcPts val="0"/>
              </a:spcAft>
              <a:buNone/>
              <a:defRPr sz="8000"/>
            </a:lvl4pPr>
            <a:lvl5pPr lvl="4" algn="r" rtl="0">
              <a:spcBef>
                <a:spcPts val="0"/>
              </a:spcBef>
              <a:spcAft>
                <a:spcPts val="0"/>
              </a:spcAft>
              <a:buNone/>
              <a:defRPr sz="8000"/>
            </a:lvl5pPr>
            <a:lvl6pPr lvl="5" algn="r" rtl="0">
              <a:spcBef>
                <a:spcPts val="0"/>
              </a:spcBef>
              <a:spcAft>
                <a:spcPts val="0"/>
              </a:spcAft>
              <a:buNone/>
              <a:defRPr sz="8000"/>
            </a:lvl6pPr>
            <a:lvl7pPr lvl="6" algn="r" rtl="0">
              <a:spcBef>
                <a:spcPts val="0"/>
              </a:spcBef>
              <a:spcAft>
                <a:spcPts val="0"/>
              </a:spcAft>
              <a:buNone/>
              <a:defRPr sz="8000"/>
            </a:lvl7pPr>
            <a:lvl8pPr lvl="7" algn="r" rtl="0">
              <a:spcBef>
                <a:spcPts val="0"/>
              </a:spcBef>
              <a:spcAft>
                <a:spcPts val="0"/>
              </a:spcAft>
              <a:buNone/>
              <a:defRPr sz="8000"/>
            </a:lvl8pPr>
            <a:lvl9pPr lvl="8" algn="r" rtl="0">
              <a:spcBef>
                <a:spcPts val="0"/>
              </a:spcBef>
              <a:spcAft>
                <a:spcPts val="0"/>
              </a:spcAft>
              <a:buNone/>
              <a:defRPr sz="8000"/>
            </a:lvl9pPr>
          </a:lstStyle>
          <a:p>
            <a:endParaRPr/>
          </a:p>
        </p:txBody>
      </p:sp>
    </p:spTree>
    <p:extLst>
      <p:ext uri="{BB962C8B-B14F-4D97-AF65-F5344CB8AC3E}">
        <p14:creationId xmlns:p14="http://schemas.microsoft.com/office/powerpoint/2010/main" val="2041938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57"/>
        <p:cNvGrpSpPr/>
        <p:nvPr/>
      </p:nvGrpSpPr>
      <p:grpSpPr>
        <a:xfrm>
          <a:off x="0" y="0"/>
          <a:ext cx="0" cy="0"/>
          <a:chOff x="0" y="0"/>
          <a:chExt cx="0" cy="0"/>
        </a:xfrm>
      </p:grpSpPr>
      <p:sp>
        <p:nvSpPr>
          <p:cNvPr id="58" name="Google Shape;58;p11"/>
          <p:cNvSpPr/>
          <p:nvPr/>
        </p:nvSpPr>
        <p:spPr>
          <a:xfrm>
            <a:off x="0" y="1126600"/>
            <a:ext cx="3683200" cy="45756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1"/>
          <p:cNvSpPr txBox="1">
            <a:spLocks noGrp="1"/>
          </p:cNvSpPr>
          <p:nvPr>
            <p:ph type="title"/>
          </p:nvPr>
        </p:nvSpPr>
        <p:spPr>
          <a:xfrm>
            <a:off x="841033" y="2219333"/>
            <a:ext cx="2842000" cy="2419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b="1"/>
            </a:lvl1pPr>
            <a:lvl2pPr lvl="1" rtl="0">
              <a:spcBef>
                <a:spcPts val="0"/>
              </a:spcBef>
              <a:spcAft>
                <a:spcPts val="0"/>
              </a:spcAft>
              <a:buNone/>
              <a:defRPr sz="4000" b="1"/>
            </a:lvl2pPr>
            <a:lvl3pPr lvl="2" rtl="0">
              <a:spcBef>
                <a:spcPts val="0"/>
              </a:spcBef>
              <a:spcAft>
                <a:spcPts val="0"/>
              </a:spcAft>
              <a:buNone/>
              <a:defRPr sz="4000" b="1"/>
            </a:lvl3pPr>
            <a:lvl4pPr lvl="3" rtl="0">
              <a:spcBef>
                <a:spcPts val="0"/>
              </a:spcBef>
              <a:spcAft>
                <a:spcPts val="0"/>
              </a:spcAft>
              <a:buNone/>
              <a:defRPr sz="4000" b="1"/>
            </a:lvl4pPr>
            <a:lvl5pPr lvl="4" rtl="0">
              <a:spcBef>
                <a:spcPts val="0"/>
              </a:spcBef>
              <a:spcAft>
                <a:spcPts val="0"/>
              </a:spcAft>
              <a:buNone/>
              <a:defRPr sz="4000" b="1"/>
            </a:lvl5pPr>
            <a:lvl6pPr lvl="5" rtl="0">
              <a:spcBef>
                <a:spcPts val="0"/>
              </a:spcBef>
              <a:spcAft>
                <a:spcPts val="0"/>
              </a:spcAft>
              <a:buNone/>
              <a:defRPr sz="4000" b="1"/>
            </a:lvl6pPr>
            <a:lvl7pPr lvl="6" rtl="0">
              <a:spcBef>
                <a:spcPts val="0"/>
              </a:spcBef>
              <a:spcAft>
                <a:spcPts val="0"/>
              </a:spcAft>
              <a:buNone/>
              <a:defRPr sz="4000" b="1"/>
            </a:lvl7pPr>
            <a:lvl8pPr lvl="7" rtl="0">
              <a:spcBef>
                <a:spcPts val="0"/>
              </a:spcBef>
              <a:spcAft>
                <a:spcPts val="0"/>
              </a:spcAft>
              <a:buNone/>
              <a:defRPr sz="4000" b="1"/>
            </a:lvl8pPr>
            <a:lvl9pPr lvl="8" rtl="0">
              <a:spcBef>
                <a:spcPts val="0"/>
              </a:spcBef>
              <a:spcAft>
                <a:spcPts val="0"/>
              </a:spcAft>
              <a:buNone/>
              <a:defRPr sz="4000" b="1"/>
            </a:lvl9pPr>
          </a:lstStyle>
          <a:p>
            <a:endParaRPr/>
          </a:p>
        </p:txBody>
      </p:sp>
      <p:sp>
        <p:nvSpPr>
          <p:cNvPr id="60" name="Google Shape;60;p11"/>
          <p:cNvSpPr txBox="1">
            <a:spLocks noGrp="1"/>
          </p:cNvSpPr>
          <p:nvPr>
            <p:ph type="sldNum" idx="12"/>
          </p:nvPr>
        </p:nvSpPr>
        <p:spPr>
          <a:xfrm>
            <a:off x="906945" y="5613201"/>
            <a:ext cx="731600" cy="5248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4251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28"/>
        <p:cNvGrpSpPr/>
        <p:nvPr/>
      </p:nvGrpSpPr>
      <p:grpSpPr>
        <a:xfrm>
          <a:off x="0" y="0"/>
          <a:ext cx="0" cy="0"/>
          <a:chOff x="0" y="0"/>
          <a:chExt cx="0" cy="0"/>
        </a:xfrm>
      </p:grpSpPr>
      <p:sp>
        <p:nvSpPr>
          <p:cNvPr id="129" name="Google Shape;129;p18"/>
          <p:cNvSpPr txBox="1">
            <a:spLocks noGrp="1"/>
          </p:cNvSpPr>
          <p:nvPr>
            <p:ph type="title" hasCustomPrompt="1"/>
          </p:nvPr>
        </p:nvSpPr>
        <p:spPr>
          <a:xfrm>
            <a:off x="1701800" y="4201867"/>
            <a:ext cx="3744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48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30" name="Google Shape;130;p18"/>
          <p:cNvSpPr txBox="1">
            <a:spLocks noGrp="1"/>
          </p:cNvSpPr>
          <p:nvPr>
            <p:ph type="subTitle" idx="1"/>
          </p:nvPr>
        </p:nvSpPr>
        <p:spPr>
          <a:xfrm flipH="1">
            <a:off x="2284800" y="5206100"/>
            <a:ext cx="25780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8"/>
          <p:cNvSpPr txBox="1">
            <a:spLocks noGrp="1"/>
          </p:cNvSpPr>
          <p:nvPr>
            <p:ph type="title" idx="2" hasCustomPrompt="1"/>
          </p:nvPr>
        </p:nvSpPr>
        <p:spPr>
          <a:xfrm>
            <a:off x="1701800" y="2503233"/>
            <a:ext cx="3744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48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32" name="Google Shape;132;p18"/>
          <p:cNvSpPr txBox="1">
            <a:spLocks noGrp="1"/>
          </p:cNvSpPr>
          <p:nvPr>
            <p:ph type="subTitle" idx="3"/>
          </p:nvPr>
        </p:nvSpPr>
        <p:spPr>
          <a:xfrm flipH="1">
            <a:off x="2284800" y="3507467"/>
            <a:ext cx="25780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8"/>
          <p:cNvSpPr txBox="1">
            <a:spLocks noGrp="1"/>
          </p:cNvSpPr>
          <p:nvPr>
            <p:ph type="title" idx="4"/>
          </p:nvPr>
        </p:nvSpPr>
        <p:spPr>
          <a:xfrm>
            <a:off x="789167" y="452867"/>
            <a:ext cx="41648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lvl1pPr>
            <a:lvl2pPr lvl="1" rtl="0">
              <a:spcBef>
                <a:spcPts val="0"/>
              </a:spcBef>
              <a:spcAft>
                <a:spcPts val="0"/>
              </a:spcAft>
              <a:buNone/>
              <a:defRPr sz="4000" b="1"/>
            </a:lvl2pPr>
            <a:lvl3pPr lvl="2" rtl="0">
              <a:spcBef>
                <a:spcPts val="0"/>
              </a:spcBef>
              <a:spcAft>
                <a:spcPts val="0"/>
              </a:spcAft>
              <a:buNone/>
              <a:defRPr sz="4000" b="1"/>
            </a:lvl3pPr>
            <a:lvl4pPr lvl="3" rtl="0">
              <a:spcBef>
                <a:spcPts val="0"/>
              </a:spcBef>
              <a:spcAft>
                <a:spcPts val="0"/>
              </a:spcAft>
              <a:buNone/>
              <a:defRPr sz="4000" b="1"/>
            </a:lvl4pPr>
            <a:lvl5pPr lvl="4" rtl="0">
              <a:spcBef>
                <a:spcPts val="0"/>
              </a:spcBef>
              <a:spcAft>
                <a:spcPts val="0"/>
              </a:spcAft>
              <a:buNone/>
              <a:defRPr sz="4000" b="1"/>
            </a:lvl5pPr>
            <a:lvl6pPr lvl="5" rtl="0">
              <a:spcBef>
                <a:spcPts val="0"/>
              </a:spcBef>
              <a:spcAft>
                <a:spcPts val="0"/>
              </a:spcAft>
              <a:buNone/>
              <a:defRPr sz="4000" b="1"/>
            </a:lvl6pPr>
            <a:lvl7pPr lvl="6" rtl="0">
              <a:spcBef>
                <a:spcPts val="0"/>
              </a:spcBef>
              <a:spcAft>
                <a:spcPts val="0"/>
              </a:spcAft>
              <a:buNone/>
              <a:defRPr sz="4000" b="1"/>
            </a:lvl7pPr>
            <a:lvl8pPr lvl="7" rtl="0">
              <a:spcBef>
                <a:spcPts val="0"/>
              </a:spcBef>
              <a:spcAft>
                <a:spcPts val="0"/>
              </a:spcAft>
              <a:buNone/>
              <a:defRPr sz="4000" b="1"/>
            </a:lvl8pPr>
            <a:lvl9pPr lvl="8" rtl="0">
              <a:spcBef>
                <a:spcPts val="0"/>
              </a:spcBef>
              <a:spcAft>
                <a:spcPts val="0"/>
              </a:spcAft>
              <a:buNone/>
              <a:defRPr sz="4000" b="1"/>
            </a:lvl9pPr>
          </a:lstStyle>
          <a:p>
            <a:endParaRPr/>
          </a:p>
        </p:txBody>
      </p:sp>
      <p:sp>
        <p:nvSpPr>
          <p:cNvPr id="134" name="Google Shape;134;p18"/>
          <p:cNvSpPr txBox="1">
            <a:spLocks noGrp="1"/>
          </p:cNvSpPr>
          <p:nvPr>
            <p:ph type="subTitle" idx="5"/>
          </p:nvPr>
        </p:nvSpPr>
        <p:spPr>
          <a:xfrm flipH="1">
            <a:off x="805200" y="1439967"/>
            <a:ext cx="5537200" cy="89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5" name="Google Shape;135;p18"/>
          <p:cNvSpPr txBox="1">
            <a:spLocks noGrp="1"/>
          </p:cNvSpPr>
          <p:nvPr>
            <p:ph type="title" idx="6" hasCustomPrompt="1"/>
          </p:nvPr>
        </p:nvSpPr>
        <p:spPr>
          <a:xfrm flipH="1">
            <a:off x="6365800" y="3507467"/>
            <a:ext cx="3744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6400" b="1">
                <a:solidFill>
                  <a:schemeClr val="lt1"/>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36" name="Google Shape;136;p18"/>
          <p:cNvSpPr txBox="1">
            <a:spLocks noGrp="1"/>
          </p:cNvSpPr>
          <p:nvPr>
            <p:ph type="subTitle" idx="7"/>
          </p:nvPr>
        </p:nvSpPr>
        <p:spPr>
          <a:xfrm flipH="1">
            <a:off x="6948800" y="4511700"/>
            <a:ext cx="25780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cxnSp>
        <p:nvCxnSpPr>
          <p:cNvPr id="138" name="Google Shape;138;p18"/>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
        <p:nvSpPr>
          <p:cNvPr id="139" name="Google Shape;139;p18"/>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n" smtClean="0"/>
              <a:pPr/>
              <a:t>‹#›</a:t>
            </a:fld>
            <a:endParaRPr lang="en"/>
          </a:p>
        </p:txBody>
      </p:sp>
    </p:spTree>
    <p:extLst>
      <p:ext uri="{BB962C8B-B14F-4D97-AF65-F5344CB8AC3E}">
        <p14:creationId xmlns:p14="http://schemas.microsoft.com/office/powerpoint/2010/main" val="1393852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title and text">
  <p:cSld name="Big title and text">
    <p:spTree>
      <p:nvGrpSpPr>
        <p:cNvPr id="1" name="Shape 181"/>
        <p:cNvGrpSpPr/>
        <p:nvPr/>
      </p:nvGrpSpPr>
      <p:grpSpPr>
        <a:xfrm>
          <a:off x="0" y="0"/>
          <a:ext cx="0" cy="0"/>
          <a:chOff x="0" y="0"/>
          <a:chExt cx="0" cy="0"/>
        </a:xfrm>
      </p:grpSpPr>
      <p:sp>
        <p:nvSpPr>
          <p:cNvPr id="182" name="Google Shape;182;p26"/>
          <p:cNvSpPr/>
          <p:nvPr/>
        </p:nvSpPr>
        <p:spPr>
          <a:xfrm>
            <a:off x="6541400" y="1126600"/>
            <a:ext cx="5678400" cy="45756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3" name="Google Shape;183;p26"/>
          <p:cNvSpPr txBox="1">
            <a:spLocks noGrp="1"/>
          </p:cNvSpPr>
          <p:nvPr>
            <p:ph type="title"/>
          </p:nvPr>
        </p:nvSpPr>
        <p:spPr>
          <a:xfrm>
            <a:off x="5238300" y="1845617"/>
            <a:ext cx="6146800" cy="1774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10666" b="1">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dirty="0"/>
          </a:p>
        </p:txBody>
      </p:sp>
      <p:sp>
        <p:nvSpPr>
          <p:cNvPr id="184" name="Google Shape;184;p26"/>
          <p:cNvSpPr txBox="1">
            <a:spLocks noGrp="1"/>
          </p:cNvSpPr>
          <p:nvPr>
            <p:ph type="subTitle" idx="1"/>
          </p:nvPr>
        </p:nvSpPr>
        <p:spPr>
          <a:xfrm flipH="1">
            <a:off x="6936300" y="3480400"/>
            <a:ext cx="4448800" cy="142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2045286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188"/>
        <p:cNvGrpSpPr/>
        <p:nvPr/>
      </p:nvGrpSpPr>
      <p:grpSpPr>
        <a:xfrm>
          <a:off x="0" y="0"/>
          <a:ext cx="0" cy="0"/>
          <a:chOff x="0" y="0"/>
          <a:chExt cx="0" cy="0"/>
        </a:xfrm>
      </p:grpSpPr>
      <p:sp>
        <p:nvSpPr>
          <p:cNvPr id="189" name="Google Shape;189;p28"/>
          <p:cNvSpPr/>
          <p:nvPr/>
        </p:nvSpPr>
        <p:spPr>
          <a:xfrm>
            <a:off x="0" y="0"/>
            <a:ext cx="9232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28"/>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6747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4"/>
        <p:cNvGrpSpPr/>
        <p:nvPr/>
      </p:nvGrpSpPr>
      <p:grpSpPr>
        <a:xfrm>
          <a:off x="0" y="0"/>
          <a:ext cx="0" cy="0"/>
          <a:chOff x="0" y="0"/>
          <a:chExt cx="0" cy="0"/>
        </a:xfrm>
      </p:grpSpPr>
      <p:cxnSp>
        <p:nvCxnSpPr>
          <p:cNvPr id="66" name="Google Shape;66;p13"/>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
        <p:nvSpPr>
          <p:cNvPr id="67" name="Google Shape;67;p13"/>
          <p:cNvSpPr txBox="1">
            <a:spLocks noGrp="1"/>
          </p:cNvSpPr>
          <p:nvPr>
            <p:ph type="title" hasCustomPrompt="1"/>
          </p:nvPr>
        </p:nvSpPr>
        <p:spPr>
          <a:xfrm flipH="1">
            <a:off x="5004319" y="51009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4800"/>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68" name="Google Shape;68;p13"/>
          <p:cNvSpPr txBox="1">
            <a:spLocks noGrp="1"/>
          </p:cNvSpPr>
          <p:nvPr>
            <p:ph type="subTitle" idx="1"/>
          </p:nvPr>
        </p:nvSpPr>
        <p:spPr>
          <a:xfrm flipH="1">
            <a:off x="6869867" y="2049800"/>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9" name="Google Shape;69;p13"/>
          <p:cNvSpPr txBox="1">
            <a:spLocks noGrp="1"/>
          </p:cNvSpPr>
          <p:nvPr>
            <p:ph type="subTitle" idx="2"/>
          </p:nvPr>
        </p:nvSpPr>
        <p:spPr>
          <a:xfrm>
            <a:off x="6869867" y="525440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0" name="Google Shape;70;p13"/>
          <p:cNvSpPr txBox="1">
            <a:spLocks noGrp="1"/>
          </p:cNvSpPr>
          <p:nvPr>
            <p:ph type="subTitle" idx="3"/>
          </p:nvPr>
        </p:nvSpPr>
        <p:spPr>
          <a:xfrm flipH="1">
            <a:off x="6869867" y="3643539"/>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1" name="Google Shape;71;p13"/>
          <p:cNvSpPr txBox="1">
            <a:spLocks noGrp="1"/>
          </p:cNvSpPr>
          <p:nvPr>
            <p:ph type="subTitle" idx="4"/>
          </p:nvPr>
        </p:nvSpPr>
        <p:spPr>
          <a:xfrm flipH="1">
            <a:off x="6869867" y="1273100"/>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Unica One"/>
                <a:ea typeface="Unica One"/>
                <a:cs typeface="Unica One"/>
                <a:sym typeface="Unica One"/>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72" name="Google Shape;72;p13"/>
          <p:cNvSpPr txBox="1">
            <a:spLocks noGrp="1"/>
          </p:cNvSpPr>
          <p:nvPr>
            <p:ph type="subTitle" idx="5"/>
          </p:nvPr>
        </p:nvSpPr>
        <p:spPr>
          <a:xfrm>
            <a:off x="6869867" y="4452301"/>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Unica One"/>
                <a:ea typeface="Unica One"/>
                <a:cs typeface="Unica One"/>
                <a:sym typeface="Unica One"/>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73" name="Google Shape;73;p13"/>
          <p:cNvSpPr txBox="1">
            <a:spLocks noGrp="1"/>
          </p:cNvSpPr>
          <p:nvPr>
            <p:ph type="subTitle" idx="6"/>
          </p:nvPr>
        </p:nvSpPr>
        <p:spPr>
          <a:xfrm flipH="1">
            <a:off x="6869867" y="2994439"/>
            <a:ext cx="3574400" cy="86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Unica One"/>
                <a:ea typeface="Unica One"/>
                <a:cs typeface="Unica One"/>
                <a:sym typeface="Unica One"/>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74" name="Google Shape;74;p13"/>
          <p:cNvSpPr txBox="1">
            <a:spLocks noGrp="1"/>
          </p:cNvSpPr>
          <p:nvPr>
            <p:ph type="title" idx="7" hasCustomPrompt="1"/>
          </p:nvPr>
        </p:nvSpPr>
        <p:spPr>
          <a:xfrm>
            <a:off x="4928319" y="3464900"/>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4800"/>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75" name="Google Shape;75;p13"/>
          <p:cNvSpPr txBox="1">
            <a:spLocks noGrp="1"/>
          </p:cNvSpPr>
          <p:nvPr>
            <p:ph type="title" idx="8" hasCustomPrompt="1"/>
          </p:nvPr>
        </p:nvSpPr>
        <p:spPr>
          <a:xfrm>
            <a:off x="4928319" y="1828841"/>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4800"/>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76" name="Google Shape;76;p13"/>
          <p:cNvSpPr txBox="1">
            <a:spLocks noGrp="1"/>
          </p:cNvSpPr>
          <p:nvPr>
            <p:ph type="title" idx="9"/>
          </p:nvPr>
        </p:nvSpPr>
        <p:spPr>
          <a:xfrm>
            <a:off x="789167" y="452867"/>
            <a:ext cx="41648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lvl1pPr>
            <a:lvl2pPr lvl="1" rtl="0">
              <a:spcBef>
                <a:spcPts val="0"/>
              </a:spcBef>
              <a:spcAft>
                <a:spcPts val="0"/>
              </a:spcAft>
              <a:buNone/>
              <a:defRPr sz="4000" b="1"/>
            </a:lvl2pPr>
            <a:lvl3pPr lvl="2" rtl="0">
              <a:spcBef>
                <a:spcPts val="0"/>
              </a:spcBef>
              <a:spcAft>
                <a:spcPts val="0"/>
              </a:spcAft>
              <a:buNone/>
              <a:defRPr sz="4000" b="1"/>
            </a:lvl3pPr>
            <a:lvl4pPr lvl="3" rtl="0">
              <a:spcBef>
                <a:spcPts val="0"/>
              </a:spcBef>
              <a:spcAft>
                <a:spcPts val="0"/>
              </a:spcAft>
              <a:buNone/>
              <a:defRPr sz="4000" b="1"/>
            </a:lvl4pPr>
            <a:lvl5pPr lvl="4" rtl="0">
              <a:spcBef>
                <a:spcPts val="0"/>
              </a:spcBef>
              <a:spcAft>
                <a:spcPts val="0"/>
              </a:spcAft>
              <a:buNone/>
              <a:defRPr sz="4000" b="1"/>
            </a:lvl5pPr>
            <a:lvl6pPr lvl="5" rtl="0">
              <a:spcBef>
                <a:spcPts val="0"/>
              </a:spcBef>
              <a:spcAft>
                <a:spcPts val="0"/>
              </a:spcAft>
              <a:buNone/>
              <a:defRPr sz="4000" b="1"/>
            </a:lvl6pPr>
            <a:lvl7pPr lvl="6" rtl="0">
              <a:spcBef>
                <a:spcPts val="0"/>
              </a:spcBef>
              <a:spcAft>
                <a:spcPts val="0"/>
              </a:spcAft>
              <a:buNone/>
              <a:defRPr sz="4000" b="1"/>
            </a:lvl7pPr>
            <a:lvl8pPr lvl="7" rtl="0">
              <a:spcBef>
                <a:spcPts val="0"/>
              </a:spcBef>
              <a:spcAft>
                <a:spcPts val="0"/>
              </a:spcAft>
              <a:buNone/>
              <a:defRPr sz="4000" b="1"/>
            </a:lvl8pPr>
            <a:lvl9pPr lvl="8" rtl="0">
              <a:spcBef>
                <a:spcPts val="0"/>
              </a:spcBef>
              <a:spcAft>
                <a:spcPts val="0"/>
              </a:spcAft>
              <a:buNone/>
              <a:defRPr sz="4000" b="1"/>
            </a:lvl9pPr>
          </a:lstStyle>
          <a:p>
            <a:endParaRPr/>
          </a:p>
        </p:txBody>
      </p:sp>
      <p:sp>
        <p:nvSpPr>
          <p:cNvPr id="77" name="Google Shape;77;p13"/>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n" smtClean="0"/>
              <a:pPr/>
              <a:t>‹#›</a:t>
            </a:fld>
            <a:endParaRPr lang="en"/>
          </a:p>
        </p:txBody>
      </p:sp>
    </p:spTree>
    <p:extLst>
      <p:ext uri="{BB962C8B-B14F-4D97-AF65-F5344CB8AC3E}">
        <p14:creationId xmlns:p14="http://schemas.microsoft.com/office/powerpoint/2010/main" val="929689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57"/>
        <p:cNvGrpSpPr/>
        <p:nvPr/>
      </p:nvGrpSpPr>
      <p:grpSpPr>
        <a:xfrm>
          <a:off x="0" y="0"/>
          <a:ext cx="0" cy="0"/>
          <a:chOff x="0" y="0"/>
          <a:chExt cx="0" cy="0"/>
        </a:xfrm>
      </p:grpSpPr>
      <p:sp>
        <p:nvSpPr>
          <p:cNvPr id="58" name="Google Shape;58;p11"/>
          <p:cNvSpPr/>
          <p:nvPr/>
        </p:nvSpPr>
        <p:spPr>
          <a:xfrm>
            <a:off x="0" y="1126600"/>
            <a:ext cx="3683200" cy="45756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1"/>
          <p:cNvSpPr txBox="1">
            <a:spLocks noGrp="1"/>
          </p:cNvSpPr>
          <p:nvPr>
            <p:ph type="title"/>
          </p:nvPr>
        </p:nvSpPr>
        <p:spPr>
          <a:xfrm>
            <a:off x="841033" y="2219333"/>
            <a:ext cx="2842000" cy="2419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b="1"/>
            </a:lvl1pPr>
            <a:lvl2pPr lvl="1" rtl="0">
              <a:spcBef>
                <a:spcPts val="0"/>
              </a:spcBef>
              <a:spcAft>
                <a:spcPts val="0"/>
              </a:spcAft>
              <a:buNone/>
              <a:defRPr sz="4000" b="1"/>
            </a:lvl2pPr>
            <a:lvl3pPr lvl="2" rtl="0">
              <a:spcBef>
                <a:spcPts val="0"/>
              </a:spcBef>
              <a:spcAft>
                <a:spcPts val="0"/>
              </a:spcAft>
              <a:buNone/>
              <a:defRPr sz="4000" b="1"/>
            </a:lvl3pPr>
            <a:lvl4pPr lvl="3" rtl="0">
              <a:spcBef>
                <a:spcPts val="0"/>
              </a:spcBef>
              <a:spcAft>
                <a:spcPts val="0"/>
              </a:spcAft>
              <a:buNone/>
              <a:defRPr sz="4000" b="1"/>
            </a:lvl4pPr>
            <a:lvl5pPr lvl="4" rtl="0">
              <a:spcBef>
                <a:spcPts val="0"/>
              </a:spcBef>
              <a:spcAft>
                <a:spcPts val="0"/>
              </a:spcAft>
              <a:buNone/>
              <a:defRPr sz="4000" b="1"/>
            </a:lvl5pPr>
            <a:lvl6pPr lvl="5" rtl="0">
              <a:spcBef>
                <a:spcPts val="0"/>
              </a:spcBef>
              <a:spcAft>
                <a:spcPts val="0"/>
              </a:spcAft>
              <a:buNone/>
              <a:defRPr sz="4000" b="1"/>
            </a:lvl6pPr>
            <a:lvl7pPr lvl="6" rtl="0">
              <a:spcBef>
                <a:spcPts val="0"/>
              </a:spcBef>
              <a:spcAft>
                <a:spcPts val="0"/>
              </a:spcAft>
              <a:buNone/>
              <a:defRPr sz="4000" b="1"/>
            </a:lvl7pPr>
            <a:lvl8pPr lvl="7" rtl="0">
              <a:spcBef>
                <a:spcPts val="0"/>
              </a:spcBef>
              <a:spcAft>
                <a:spcPts val="0"/>
              </a:spcAft>
              <a:buNone/>
              <a:defRPr sz="4000" b="1"/>
            </a:lvl8pPr>
            <a:lvl9pPr lvl="8" rtl="0">
              <a:spcBef>
                <a:spcPts val="0"/>
              </a:spcBef>
              <a:spcAft>
                <a:spcPts val="0"/>
              </a:spcAft>
              <a:buNone/>
              <a:defRPr sz="4000" b="1"/>
            </a:lvl9pPr>
          </a:lstStyle>
          <a:p>
            <a:endParaRPr/>
          </a:p>
        </p:txBody>
      </p:sp>
      <p:sp>
        <p:nvSpPr>
          <p:cNvPr id="60" name="Google Shape;60;p11"/>
          <p:cNvSpPr txBox="1">
            <a:spLocks noGrp="1"/>
          </p:cNvSpPr>
          <p:nvPr>
            <p:ph type="sldNum" idx="12"/>
          </p:nvPr>
        </p:nvSpPr>
        <p:spPr>
          <a:xfrm>
            <a:off x="906945" y="5613201"/>
            <a:ext cx="731600" cy="5248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23912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5"/>
        <p:cNvGrpSpPr/>
        <p:nvPr/>
      </p:nvGrpSpPr>
      <p:grpSpPr>
        <a:xfrm>
          <a:off x="0" y="0"/>
          <a:ext cx="0" cy="0"/>
          <a:chOff x="0" y="0"/>
          <a:chExt cx="0" cy="0"/>
        </a:xfrm>
      </p:grpSpPr>
      <p:sp>
        <p:nvSpPr>
          <p:cNvPr id="176" name="Google Shape;176;p25"/>
          <p:cNvSpPr/>
          <p:nvPr/>
        </p:nvSpPr>
        <p:spPr>
          <a:xfrm>
            <a:off x="0" y="0"/>
            <a:ext cx="9232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25"/>
          <p:cNvSpPr txBox="1">
            <a:spLocks noGrp="1"/>
          </p:cNvSpPr>
          <p:nvPr>
            <p:ph type="subTitle" idx="1"/>
          </p:nvPr>
        </p:nvSpPr>
        <p:spPr>
          <a:xfrm>
            <a:off x="708317" y="2266484"/>
            <a:ext cx="5194800" cy="1908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8" name="Google Shape;178;p25"/>
          <p:cNvSpPr txBox="1">
            <a:spLocks noGrp="1"/>
          </p:cNvSpPr>
          <p:nvPr>
            <p:ph type="title"/>
          </p:nvPr>
        </p:nvSpPr>
        <p:spPr>
          <a:xfrm>
            <a:off x="-323683" y="838417"/>
            <a:ext cx="6226800" cy="12496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8000" b="1">
                <a:solidFill>
                  <a:schemeClr val="lt1"/>
                </a:solidFill>
              </a:defRPr>
            </a:lvl1pPr>
            <a:lvl2pPr lvl="1" algn="r" rtl="0">
              <a:spcBef>
                <a:spcPts val="0"/>
              </a:spcBef>
              <a:spcAft>
                <a:spcPts val="0"/>
              </a:spcAft>
              <a:buNone/>
              <a:defRPr sz="8000" b="1">
                <a:solidFill>
                  <a:schemeClr val="lt1"/>
                </a:solidFill>
              </a:defRPr>
            </a:lvl2pPr>
            <a:lvl3pPr lvl="2" algn="r" rtl="0">
              <a:spcBef>
                <a:spcPts val="0"/>
              </a:spcBef>
              <a:spcAft>
                <a:spcPts val="0"/>
              </a:spcAft>
              <a:buNone/>
              <a:defRPr sz="8000" b="1">
                <a:solidFill>
                  <a:schemeClr val="lt1"/>
                </a:solidFill>
              </a:defRPr>
            </a:lvl3pPr>
            <a:lvl4pPr lvl="3" algn="r" rtl="0">
              <a:spcBef>
                <a:spcPts val="0"/>
              </a:spcBef>
              <a:spcAft>
                <a:spcPts val="0"/>
              </a:spcAft>
              <a:buNone/>
              <a:defRPr sz="8000" b="1">
                <a:solidFill>
                  <a:schemeClr val="lt1"/>
                </a:solidFill>
              </a:defRPr>
            </a:lvl4pPr>
            <a:lvl5pPr lvl="4" algn="r" rtl="0">
              <a:spcBef>
                <a:spcPts val="0"/>
              </a:spcBef>
              <a:spcAft>
                <a:spcPts val="0"/>
              </a:spcAft>
              <a:buNone/>
              <a:defRPr sz="8000" b="1">
                <a:solidFill>
                  <a:schemeClr val="lt1"/>
                </a:solidFill>
              </a:defRPr>
            </a:lvl5pPr>
            <a:lvl6pPr lvl="5" algn="r" rtl="0">
              <a:spcBef>
                <a:spcPts val="0"/>
              </a:spcBef>
              <a:spcAft>
                <a:spcPts val="0"/>
              </a:spcAft>
              <a:buNone/>
              <a:defRPr sz="8000" b="1">
                <a:solidFill>
                  <a:schemeClr val="lt1"/>
                </a:solidFill>
              </a:defRPr>
            </a:lvl6pPr>
            <a:lvl7pPr lvl="6" algn="r" rtl="0">
              <a:spcBef>
                <a:spcPts val="0"/>
              </a:spcBef>
              <a:spcAft>
                <a:spcPts val="0"/>
              </a:spcAft>
              <a:buNone/>
              <a:defRPr sz="8000" b="1">
                <a:solidFill>
                  <a:schemeClr val="lt1"/>
                </a:solidFill>
              </a:defRPr>
            </a:lvl7pPr>
            <a:lvl8pPr lvl="7" algn="r" rtl="0">
              <a:spcBef>
                <a:spcPts val="0"/>
              </a:spcBef>
              <a:spcAft>
                <a:spcPts val="0"/>
              </a:spcAft>
              <a:buNone/>
              <a:defRPr sz="8000" b="1">
                <a:solidFill>
                  <a:schemeClr val="lt1"/>
                </a:solidFill>
              </a:defRPr>
            </a:lvl8pPr>
            <a:lvl9pPr lvl="8" algn="r" rtl="0">
              <a:spcBef>
                <a:spcPts val="0"/>
              </a:spcBef>
              <a:spcAft>
                <a:spcPts val="0"/>
              </a:spcAft>
              <a:buNone/>
              <a:defRPr sz="8000" b="1">
                <a:solidFill>
                  <a:schemeClr val="lt1"/>
                </a:solidFill>
              </a:defRPr>
            </a:lvl9pPr>
          </a:lstStyle>
          <a:p>
            <a:endParaRPr/>
          </a:p>
        </p:txBody>
      </p:sp>
      <p:sp>
        <p:nvSpPr>
          <p:cNvPr id="179" name="Google Shape;179;p25"/>
          <p:cNvSpPr txBox="1">
            <a:spLocks noGrp="1"/>
          </p:cNvSpPr>
          <p:nvPr>
            <p:ph type="sldNum" idx="12"/>
          </p:nvPr>
        </p:nvSpPr>
        <p:spPr>
          <a:xfrm>
            <a:off x="906945" y="5613201"/>
            <a:ext cx="731600" cy="5248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80" name="Google Shape;180;p25"/>
          <p:cNvSpPr txBox="1"/>
          <p:nvPr/>
        </p:nvSpPr>
        <p:spPr>
          <a:xfrm>
            <a:off x="1525867" y="4637500"/>
            <a:ext cx="4377200" cy="1242000"/>
          </a:xfrm>
          <a:prstGeom prst="rect">
            <a:avLst/>
          </a:prstGeom>
          <a:noFill/>
          <a:ln>
            <a:noFill/>
          </a:ln>
        </p:spPr>
        <p:txBody>
          <a:bodyPr spcFirstLastPara="1" wrap="square" lIns="121900" tIns="121900" rIns="121900" bIns="121900" anchor="b" anchorCtr="0">
            <a:noAutofit/>
          </a:bodyPr>
          <a:lstStyle/>
          <a:p>
            <a:pPr marL="0" lvl="0" indent="0" algn="r" rtl="0">
              <a:lnSpc>
                <a:spcPct val="115000"/>
              </a:lnSpc>
              <a:spcBef>
                <a:spcPts val="400"/>
              </a:spcBef>
              <a:spcAft>
                <a:spcPts val="0"/>
              </a:spcAft>
              <a:buNone/>
            </a:pPr>
            <a:r>
              <a:rPr lang="en" sz="1333">
                <a:solidFill>
                  <a:schemeClr val="dk1"/>
                </a:solidFill>
                <a:latin typeface="Inter"/>
                <a:ea typeface="Inter"/>
                <a:cs typeface="Inter"/>
                <a:sym typeface="Inter"/>
              </a:rPr>
              <a:t>CREDITS: This presentation template was created by </a:t>
            </a:r>
            <a:r>
              <a:rPr lang="en" sz="1333" b="1">
                <a:solidFill>
                  <a:schemeClr val="dk1"/>
                </a:solidFill>
                <a:uFill>
                  <a:noFill/>
                </a:uFill>
                <a:latin typeface="Inter"/>
                <a:ea typeface="Inter"/>
                <a:cs typeface="Inter"/>
                <a:sym typeface="Inter"/>
                <a:hlinkClick r:id="rId2">
                  <a:extLst>
                    <a:ext uri="{A12FA001-AC4F-418D-AE19-62706E023703}">
                      <ahyp:hlinkClr xmlns:ahyp="http://schemas.microsoft.com/office/drawing/2018/hyperlinkcolor" val="tx"/>
                    </a:ext>
                  </a:extLst>
                </a:hlinkClick>
              </a:rPr>
              <a:t>Slidesgo</a:t>
            </a:r>
            <a:r>
              <a:rPr lang="en" sz="1333">
                <a:solidFill>
                  <a:schemeClr val="dk1"/>
                </a:solidFill>
                <a:latin typeface="Inter"/>
                <a:ea typeface="Inter"/>
                <a:cs typeface="Inter"/>
                <a:sym typeface="Inter"/>
              </a:rPr>
              <a:t>, including icons by </a:t>
            </a:r>
            <a:r>
              <a:rPr lang="en" sz="1333" b="1">
                <a:solidFill>
                  <a:schemeClr val="dk1"/>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Flaticon</a:t>
            </a:r>
            <a:r>
              <a:rPr lang="en" sz="1333">
                <a:solidFill>
                  <a:schemeClr val="dk1"/>
                </a:solidFill>
                <a:latin typeface="Inter"/>
                <a:ea typeface="Inter"/>
                <a:cs typeface="Inter"/>
                <a:sym typeface="Inter"/>
              </a:rPr>
              <a:t>, and infographics &amp; images by </a:t>
            </a:r>
            <a:r>
              <a:rPr lang="en" sz="1333" b="1">
                <a:solidFill>
                  <a:schemeClr val="dk1"/>
                </a:solidFill>
                <a:uFill>
                  <a:noFill/>
                </a:uFill>
                <a:latin typeface="Inter"/>
                <a:ea typeface="Inter"/>
                <a:cs typeface="Inter"/>
                <a:sym typeface="Inter"/>
                <a:hlinkClick r:id="rId4">
                  <a:extLst>
                    <a:ext uri="{A12FA001-AC4F-418D-AE19-62706E023703}">
                      <ahyp:hlinkClr xmlns:ahyp="http://schemas.microsoft.com/office/drawing/2018/hyperlinkcolor" val="tx"/>
                    </a:ext>
                  </a:extLst>
                </a:hlinkClick>
              </a:rPr>
              <a:t>Freepik</a:t>
            </a:r>
            <a:endParaRPr sz="1333" b="1">
              <a:solidFill>
                <a:schemeClr val="dk1"/>
              </a:solidFill>
              <a:latin typeface="Inter"/>
              <a:ea typeface="Inter"/>
              <a:cs typeface="Inter"/>
              <a:sym typeface="Inter"/>
            </a:endParaRPr>
          </a:p>
        </p:txBody>
      </p:sp>
    </p:spTree>
    <p:extLst>
      <p:ext uri="{BB962C8B-B14F-4D97-AF65-F5344CB8AC3E}">
        <p14:creationId xmlns:p14="http://schemas.microsoft.com/office/powerpoint/2010/main" val="153137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
        <p:cNvGrpSpPr/>
        <p:nvPr/>
      </p:nvGrpSpPr>
      <p:grpSpPr>
        <a:xfrm>
          <a:off x="0" y="0"/>
          <a:ext cx="0" cy="0"/>
          <a:chOff x="0" y="0"/>
          <a:chExt cx="0" cy="0"/>
        </a:xfrm>
      </p:grpSpPr>
    </p:spTree>
    <p:extLst>
      <p:ext uri="{BB962C8B-B14F-4D97-AF65-F5344CB8AC3E}">
        <p14:creationId xmlns:p14="http://schemas.microsoft.com/office/powerpoint/2010/main" val="374260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400"/>
              <a:buFont typeface="Abel"/>
              <a:buNone/>
              <a:defRPr sz="2400">
                <a:solidFill>
                  <a:schemeClr val="dk1"/>
                </a:solidFill>
                <a:latin typeface="Abel"/>
                <a:ea typeface="Abel"/>
                <a:cs typeface="Abel"/>
                <a:sym typeface="Abel"/>
              </a:defRPr>
            </a:lvl1pPr>
            <a:lvl2pPr lvl="1">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2pPr>
            <a:lvl3pPr lvl="2">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3pPr>
            <a:lvl4pPr lvl="3">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4pPr>
            <a:lvl5pPr lvl="4">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5pPr>
            <a:lvl6pPr lvl="5">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6pPr>
            <a:lvl7pPr lvl="6">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7pPr>
            <a:lvl8pPr lvl="7">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8pPr>
            <a:lvl9pPr lvl="8">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Inter"/>
              <a:buChar char="●"/>
              <a:defRPr sz="1800">
                <a:solidFill>
                  <a:schemeClr val="dk1"/>
                </a:solidFill>
                <a:latin typeface="Inter"/>
                <a:ea typeface="Inter"/>
                <a:cs typeface="Inter"/>
                <a:sym typeface="Inter"/>
              </a:defRPr>
            </a:lvl1pPr>
            <a:lvl2pPr marL="914400" lvl="1"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nSpc>
                <a:spcPct val="115000"/>
              </a:lnSpc>
              <a:spcBef>
                <a:spcPts val="1600"/>
              </a:spcBef>
              <a:spcAft>
                <a:spcPts val="0"/>
              </a:spcAft>
              <a:buClr>
                <a:schemeClr val="dk1"/>
              </a:buClr>
              <a:buSzPts val="1200"/>
              <a:buFont typeface="Inter"/>
              <a:buChar char="■"/>
              <a:defRPr sz="1200">
                <a:solidFill>
                  <a:schemeClr val="dk1"/>
                </a:solidFill>
                <a:latin typeface="Inter"/>
                <a:ea typeface="Inter"/>
                <a:cs typeface="Inter"/>
                <a:sym typeface="Inter"/>
              </a:defRPr>
            </a:lvl3pPr>
            <a:lvl4pPr marL="1828800" lvl="3" indent="-304800">
              <a:lnSpc>
                <a:spcPct val="115000"/>
              </a:lnSpc>
              <a:spcBef>
                <a:spcPts val="1600"/>
              </a:spcBef>
              <a:spcAft>
                <a:spcPts val="0"/>
              </a:spcAft>
              <a:buClr>
                <a:schemeClr val="dk1"/>
              </a:buClr>
              <a:buSzPts val="1200"/>
              <a:buFont typeface="Inter"/>
              <a:buChar char="●"/>
              <a:defRPr sz="1200">
                <a:solidFill>
                  <a:schemeClr val="dk1"/>
                </a:solidFill>
                <a:latin typeface="Inter"/>
                <a:ea typeface="Inter"/>
                <a:cs typeface="Inter"/>
                <a:sym typeface="Inter"/>
              </a:defRPr>
            </a:lvl4pPr>
            <a:lvl5pPr marL="2286000" lvl="4" indent="-304800">
              <a:lnSpc>
                <a:spcPct val="115000"/>
              </a:lnSpc>
              <a:spcBef>
                <a:spcPts val="1600"/>
              </a:spcBef>
              <a:spcAft>
                <a:spcPts val="0"/>
              </a:spcAft>
              <a:buClr>
                <a:schemeClr val="dk1"/>
              </a:buClr>
              <a:buSzPts val="1200"/>
              <a:buFont typeface="Inter"/>
              <a:buChar char="○"/>
              <a:defRPr sz="1200">
                <a:solidFill>
                  <a:schemeClr val="dk1"/>
                </a:solidFill>
                <a:latin typeface="Inter"/>
                <a:ea typeface="Inter"/>
                <a:cs typeface="Inter"/>
                <a:sym typeface="Inter"/>
              </a:defRPr>
            </a:lvl5pPr>
            <a:lvl6pPr marL="2743200" lvl="5" indent="-304800">
              <a:lnSpc>
                <a:spcPct val="115000"/>
              </a:lnSpc>
              <a:spcBef>
                <a:spcPts val="1600"/>
              </a:spcBef>
              <a:spcAft>
                <a:spcPts val="0"/>
              </a:spcAft>
              <a:buClr>
                <a:schemeClr val="dk1"/>
              </a:buClr>
              <a:buSzPts val="1200"/>
              <a:buFont typeface="Inter"/>
              <a:buChar char="■"/>
              <a:defRPr sz="1200">
                <a:solidFill>
                  <a:schemeClr val="dk1"/>
                </a:solidFill>
                <a:latin typeface="Inter"/>
                <a:ea typeface="Inter"/>
                <a:cs typeface="Inter"/>
                <a:sym typeface="Inter"/>
              </a:defRPr>
            </a:lvl6pPr>
            <a:lvl7pPr marL="3200400" lvl="6" indent="-304800">
              <a:lnSpc>
                <a:spcPct val="115000"/>
              </a:lnSpc>
              <a:spcBef>
                <a:spcPts val="1600"/>
              </a:spcBef>
              <a:spcAft>
                <a:spcPts val="0"/>
              </a:spcAft>
              <a:buClr>
                <a:schemeClr val="dk1"/>
              </a:buClr>
              <a:buSzPts val="1200"/>
              <a:buFont typeface="Inter"/>
              <a:buChar char="●"/>
              <a:defRPr sz="1200">
                <a:solidFill>
                  <a:schemeClr val="dk1"/>
                </a:solidFill>
                <a:latin typeface="Inter"/>
                <a:ea typeface="Inter"/>
                <a:cs typeface="Inter"/>
                <a:sym typeface="Inter"/>
              </a:defRPr>
            </a:lvl7pPr>
            <a:lvl8pPr marL="3657600" lvl="7" indent="-304800">
              <a:lnSpc>
                <a:spcPct val="115000"/>
              </a:lnSpc>
              <a:spcBef>
                <a:spcPts val="1600"/>
              </a:spcBef>
              <a:spcAft>
                <a:spcPts val="0"/>
              </a:spcAft>
              <a:buClr>
                <a:schemeClr val="dk1"/>
              </a:buClr>
              <a:buSzPts val="1200"/>
              <a:buFont typeface="Inter"/>
              <a:buChar char="○"/>
              <a:defRPr sz="1200">
                <a:solidFill>
                  <a:schemeClr val="dk1"/>
                </a:solidFill>
                <a:latin typeface="Inter"/>
                <a:ea typeface="Inter"/>
                <a:cs typeface="Inter"/>
                <a:sym typeface="Inter"/>
              </a:defRPr>
            </a:lvl8pPr>
            <a:lvl9pPr marL="4114800" lvl="8" indent="-304800">
              <a:lnSpc>
                <a:spcPct val="115000"/>
              </a:lnSpc>
              <a:spcBef>
                <a:spcPts val="1600"/>
              </a:spcBef>
              <a:spcAft>
                <a:spcPts val="1600"/>
              </a:spcAft>
              <a:buClr>
                <a:schemeClr val="dk1"/>
              </a:buClr>
              <a:buSzPts val="1200"/>
              <a:buFont typeface="Inter"/>
              <a:buChar char="■"/>
              <a:defRPr sz="1200">
                <a:solidFill>
                  <a:schemeClr val="dk1"/>
                </a:solidFill>
                <a:latin typeface="Inter"/>
                <a:ea typeface="Inter"/>
                <a:cs typeface="Inter"/>
                <a:sym typeface="Inter"/>
              </a:defRPr>
            </a:lvl9pPr>
          </a:lstStyle>
          <a:p>
            <a:endParaRPr/>
          </a:p>
        </p:txBody>
      </p:sp>
    </p:spTree>
    <p:extLst>
      <p:ext uri="{BB962C8B-B14F-4D97-AF65-F5344CB8AC3E}">
        <p14:creationId xmlns:p14="http://schemas.microsoft.com/office/powerpoint/2010/main" val="718779320"/>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9" r:id="rId6"/>
    <p:sldLayoutId id="2147483670" r:id="rId7"/>
    <p:sldLayoutId id="2147483671" r:id="rId8"/>
    <p:sldLayoutId id="2147483687" r:id="rId9"/>
    <p:sldLayoutId id="2147483698" r:id="rId10"/>
    <p:sldLayoutId id="214748369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400"/>
              <a:buFont typeface="Abel"/>
              <a:buNone/>
              <a:defRPr sz="2400">
                <a:solidFill>
                  <a:schemeClr val="dk1"/>
                </a:solidFill>
                <a:latin typeface="Abel"/>
                <a:ea typeface="Abel"/>
                <a:cs typeface="Abel"/>
                <a:sym typeface="Abel"/>
              </a:defRPr>
            </a:lvl1pPr>
            <a:lvl2pPr lvl="1">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2pPr>
            <a:lvl3pPr lvl="2">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3pPr>
            <a:lvl4pPr lvl="3">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4pPr>
            <a:lvl5pPr lvl="4">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5pPr>
            <a:lvl6pPr lvl="5">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6pPr>
            <a:lvl7pPr lvl="6">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7pPr>
            <a:lvl8pPr lvl="7">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8pPr>
            <a:lvl9pPr lvl="8">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Inter"/>
              <a:buChar char="●"/>
              <a:defRPr sz="1800">
                <a:solidFill>
                  <a:schemeClr val="dk1"/>
                </a:solidFill>
                <a:latin typeface="Inter"/>
                <a:ea typeface="Inter"/>
                <a:cs typeface="Inter"/>
                <a:sym typeface="Inter"/>
              </a:defRPr>
            </a:lvl1pPr>
            <a:lvl2pPr marL="914400" lvl="1"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nSpc>
                <a:spcPct val="115000"/>
              </a:lnSpc>
              <a:spcBef>
                <a:spcPts val="1600"/>
              </a:spcBef>
              <a:spcAft>
                <a:spcPts val="0"/>
              </a:spcAft>
              <a:buClr>
                <a:schemeClr val="dk1"/>
              </a:buClr>
              <a:buSzPts val="1200"/>
              <a:buFont typeface="Inter"/>
              <a:buChar char="■"/>
              <a:defRPr sz="1200">
                <a:solidFill>
                  <a:schemeClr val="dk1"/>
                </a:solidFill>
                <a:latin typeface="Inter"/>
                <a:ea typeface="Inter"/>
                <a:cs typeface="Inter"/>
                <a:sym typeface="Inter"/>
              </a:defRPr>
            </a:lvl3pPr>
            <a:lvl4pPr marL="1828800" lvl="3" indent="-304800">
              <a:lnSpc>
                <a:spcPct val="115000"/>
              </a:lnSpc>
              <a:spcBef>
                <a:spcPts val="1600"/>
              </a:spcBef>
              <a:spcAft>
                <a:spcPts val="0"/>
              </a:spcAft>
              <a:buClr>
                <a:schemeClr val="dk1"/>
              </a:buClr>
              <a:buSzPts val="1200"/>
              <a:buFont typeface="Inter"/>
              <a:buChar char="●"/>
              <a:defRPr sz="1200">
                <a:solidFill>
                  <a:schemeClr val="dk1"/>
                </a:solidFill>
                <a:latin typeface="Inter"/>
                <a:ea typeface="Inter"/>
                <a:cs typeface="Inter"/>
                <a:sym typeface="Inter"/>
              </a:defRPr>
            </a:lvl4pPr>
            <a:lvl5pPr marL="2286000" lvl="4" indent="-304800">
              <a:lnSpc>
                <a:spcPct val="115000"/>
              </a:lnSpc>
              <a:spcBef>
                <a:spcPts val="1600"/>
              </a:spcBef>
              <a:spcAft>
                <a:spcPts val="0"/>
              </a:spcAft>
              <a:buClr>
                <a:schemeClr val="dk1"/>
              </a:buClr>
              <a:buSzPts val="1200"/>
              <a:buFont typeface="Inter"/>
              <a:buChar char="○"/>
              <a:defRPr sz="1200">
                <a:solidFill>
                  <a:schemeClr val="dk1"/>
                </a:solidFill>
                <a:latin typeface="Inter"/>
                <a:ea typeface="Inter"/>
                <a:cs typeface="Inter"/>
                <a:sym typeface="Inter"/>
              </a:defRPr>
            </a:lvl5pPr>
            <a:lvl6pPr marL="2743200" lvl="5" indent="-304800">
              <a:lnSpc>
                <a:spcPct val="115000"/>
              </a:lnSpc>
              <a:spcBef>
                <a:spcPts val="1600"/>
              </a:spcBef>
              <a:spcAft>
                <a:spcPts val="0"/>
              </a:spcAft>
              <a:buClr>
                <a:schemeClr val="dk1"/>
              </a:buClr>
              <a:buSzPts val="1200"/>
              <a:buFont typeface="Inter"/>
              <a:buChar char="■"/>
              <a:defRPr sz="1200">
                <a:solidFill>
                  <a:schemeClr val="dk1"/>
                </a:solidFill>
                <a:latin typeface="Inter"/>
                <a:ea typeface="Inter"/>
                <a:cs typeface="Inter"/>
                <a:sym typeface="Inter"/>
              </a:defRPr>
            </a:lvl6pPr>
            <a:lvl7pPr marL="3200400" lvl="6" indent="-304800">
              <a:lnSpc>
                <a:spcPct val="115000"/>
              </a:lnSpc>
              <a:spcBef>
                <a:spcPts val="1600"/>
              </a:spcBef>
              <a:spcAft>
                <a:spcPts val="0"/>
              </a:spcAft>
              <a:buClr>
                <a:schemeClr val="dk1"/>
              </a:buClr>
              <a:buSzPts val="1200"/>
              <a:buFont typeface="Inter"/>
              <a:buChar char="●"/>
              <a:defRPr sz="1200">
                <a:solidFill>
                  <a:schemeClr val="dk1"/>
                </a:solidFill>
                <a:latin typeface="Inter"/>
                <a:ea typeface="Inter"/>
                <a:cs typeface="Inter"/>
                <a:sym typeface="Inter"/>
              </a:defRPr>
            </a:lvl7pPr>
            <a:lvl8pPr marL="3657600" lvl="7" indent="-304800">
              <a:lnSpc>
                <a:spcPct val="115000"/>
              </a:lnSpc>
              <a:spcBef>
                <a:spcPts val="1600"/>
              </a:spcBef>
              <a:spcAft>
                <a:spcPts val="0"/>
              </a:spcAft>
              <a:buClr>
                <a:schemeClr val="dk1"/>
              </a:buClr>
              <a:buSzPts val="1200"/>
              <a:buFont typeface="Inter"/>
              <a:buChar char="○"/>
              <a:defRPr sz="1200">
                <a:solidFill>
                  <a:schemeClr val="dk1"/>
                </a:solidFill>
                <a:latin typeface="Inter"/>
                <a:ea typeface="Inter"/>
                <a:cs typeface="Inter"/>
                <a:sym typeface="Inter"/>
              </a:defRPr>
            </a:lvl8pPr>
            <a:lvl9pPr marL="4114800" lvl="8" indent="-304800">
              <a:lnSpc>
                <a:spcPct val="115000"/>
              </a:lnSpc>
              <a:spcBef>
                <a:spcPts val="1600"/>
              </a:spcBef>
              <a:spcAft>
                <a:spcPts val="1600"/>
              </a:spcAft>
              <a:buClr>
                <a:schemeClr val="dk1"/>
              </a:buClr>
              <a:buSzPts val="1200"/>
              <a:buFont typeface="Inter"/>
              <a:buChar char="■"/>
              <a:defRPr sz="1200">
                <a:solidFill>
                  <a:schemeClr val="dk1"/>
                </a:solidFill>
                <a:latin typeface="Inter"/>
                <a:ea typeface="Inter"/>
                <a:cs typeface="Inter"/>
                <a:sym typeface="Inter"/>
              </a:defRPr>
            </a:lvl9pPr>
          </a:lstStyle>
          <a:p>
            <a:endParaRPr/>
          </a:p>
        </p:txBody>
      </p:sp>
    </p:spTree>
    <p:extLst>
      <p:ext uri="{BB962C8B-B14F-4D97-AF65-F5344CB8AC3E}">
        <p14:creationId xmlns:p14="http://schemas.microsoft.com/office/powerpoint/2010/main" val="4080984373"/>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jp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14.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5" Type="http://schemas.openxmlformats.org/officeDocument/2006/relationships/image" Target="../media/image25.gif"/><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gif"/><Relationship Id="rId14" Type="http://schemas.openxmlformats.org/officeDocument/2006/relationships/image" Target="../media/image24.jfif"/></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3" name="Google Shape;753;p63"/>
          <p:cNvSpPr/>
          <p:nvPr/>
        </p:nvSpPr>
        <p:spPr>
          <a:xfrm>
            <a:off x="4722724" y="5785319"/>
            <a:ext cx="33608" cy="26128"/>
          </a:xfrm>
          <a:custGeom>
            <a:avLst/>
            <a:gdLst/>
            <a:ahLst/>
            <a:cxnLst/>
            <a:rect l="l" t="t" r="r" b="b"/>
            <a:pathLst>
              <a:path w="638" h="496" extrusionOk="0">
                <a:moveTo>
                  <a:pt x="318" y="1"/>
                </a:moveTo>
                <a:cubicBezTo>
                  <a:pt x="0" y="1"/>
                  <a:pt x="0" y="496"/>
                  <a:pt x="318" y="496"/>
                </a:cubicBezTo>
                <a:cubicBezTo>
                  <a:pt x="638" y="496"/>
                  <a:pt x="638" y="1"/>
                  <a:pt x="318" y="1"/>
                </a:cubicBezTo>
                <a:close/>
              </a:path>
            </a:pathLst>
          </a:custGeom>
          <a:solidFill>
            <a:srgbClr val="D9B3FF"/>
          </a:solidFill>
          <a:ln>
            <a:noFill/>
          </a:ln>
        </p:spPr>
        <p:txBody>
          <a:bodyPr spcFirstLastPara="1" wrap="square" lIns="121900" tIns="121900" rIns="121900" bIns="121900" anchor="ctr" anchorCtr="0">
            <a:noAutofit/>
          </a:bodyPr>
          <a:lstStyle/>
          <a:p>
            <a:endParaRPr sz="2400" dirty="0"/>
          </a:p>
        </p:txBody>
      </p:sp>
      <p:sp>
        <p:nvSpPr>
          <p:cNvPr id="4" name="Rectangle 3">
            <a:extLst>
              <a:ext uri="{FF2B5EF4-FFF2-40B4-BE49-F238E27FC236}">
                <a16:creationId xmlns:a16="http://schemas.microsoft.com/office/drawing/2014/main" id="{F3A42C62-C387-450E-BB8D-CD7AD78CAA52}"/>
              </a:ext>
            </a:extLst>
          </p:cNvPr>
          <p:cNvSpPr/>
          <p:nvPr/>
        </p:nvSpPr>
        <p:spPr>
          <a:xfrm>
            <a:off x="1698885" y="4866806"/>
            <a:ext cx="4397115" cy="105930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Title 2">
            <a:extLst>
              <a:ext uri="{FF2B5EF4-FFF2-40B4-BE49-F238E27FC236}">
                <a16:creationId xmlns:a16="http://schemas.microsoft.com/office/drawing/2014/main" id="{E53CCED6-BE17-4E87-A058-F63E3570A5D2}"/>
              </a:ext>
            </a:extLst>
          </p:cNvPr>
          <p:cNvSpPr>
            <a:spLocks noGrp="1"/>
          </p:cNvSpPr>
          <p:nvPr>
            <p:ph type="title"/>
          </p:nvPr>
        </p:nvSpPr>
        <p:spPr>
          <a:xfrm>
            <a:off x="-65773" y="1692659"/>
            <a:ext cx="5388978" cy="1249600"/>
          </a:xfrm>
        </p:spPr>
        <p:txBody>
          <a:bodyPr/>
          <a:lstStyle/>
          <a:p>
            <a:r>
              <a:rPr lang="en-US" dirty="0">
                <a:latin typeface="Calibri" panose="020F0502020204030204" pitchFamily="34" charset="0"/>
                <a:ea typeface="Aktiv Grotesk" panose="020B0504020202020204" pitchFamily="34" charset="0"/>
                <a:cs typeface="Calibri" panose="020F0502020204030204" pitchFamily="34" charset="0"/>
              </a:rPr>
              <a:t>First Day Toolkit</a:t>
            </a:r>
          </a:p>
        </p:txBody>
      </p:sp>
      <p:pic>
        <p:nvPicPr>
          <p:cNvPr id="6" name="Picture 5">
            <a:extLst>
              <a:ext uri="{FF2B5EF4-FFF2-40B4-BE49-F238E27FC236}">
                <a16:creationId xmlns:a16="http://schemas.microsoft.com/office/drawing/2014/main" id="{EA121862-43CF-4791-95B0-BF5DE2F12D3D}"/>
              </a:ext>
            </a:extLst>
          </p:cNvPr>
          <p:cNvPicPr>
            <a:picLocks noChangeAspect="1"/>
          </p:cNvPicPr>
          <p:nvPr/>
        </p:nvPicPr>
        <p:blipFill rotWithShape="1">
          <a:blip r:embed="rId3"/>
          <a:srcRect l="2495" r="44264"/>
          <a:stretch/>
        </p:blipFill>
        <p:spPr>
          <a:xfrm>
            <a:off x="5654883" y="0"/>
            <a:ext cx="6537117" cy="6858000"/>
          </a:xfrm>
          <a:prstGeom prst="rect">
            <a:avLst/>
          </a:prstGeom>
        </p:spPr>
      </p:pic>
      <p:sp>
        <p:nvSpPr>
          <p:cNvPr id="11" name="Rectangle 10">
            <a:extLst>
              <a:ext uri="{FF2B5EF4-FFF2-40B4-BE49-F238E27FC236}">
                <a16:creationId xmlns:a16="http://schemas.microsoft.com/office/drawing/2014/main" id="{70B67EC1-50CE-47C0-A3BF-5591BEA1AE43}"/>
              </a:ext>
            </a:extLst>
          </p:cNvPr>
          <p:cNvSpPr/>
          <p:nvPr/>
        </p:nvSpPr>
        <p:spPr>
          <a:xfrm>
            <a:off x="331466" y="4470547"/>
            <a:ext cx="5157578" cy="105930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i="1" dirty="0">
                <a:latin typeface="Calibri" panose="020F0502020204030204" pitchFamily="34" charset="0"/>
                <a:ea typeface="Aktiv Grotesk" panose="020B0504020202020204" pitchFamily="34" charset="0"/>
                <a:cs typeface="Calibri" panose="020F0502020204030204" pitchFamily="34" charset="0"/>
              </a:rPr>
              <a:t>Improving the messages and signals students receive on the first day of class to foster growth mindset, belonging and equity in student experience</a:t>
            </a:r>
          </a:p>
          <a:p>
            <a:pPr algn="ct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62A3A-51D1-4CEA-8987-5C521EEFA6E8}"/>
              </a:ext>
            </a:extLst>
          </p:cNvPr>
          <p:cNvSpPr>
            <a:spLocks noGrp="1"/>
          </p:cNvSpPr>
          <p:nvPr>
            <p:ph type="title"/>
          </p:nvPr>
        </p:nvSpPr>
        <p:spPr>
          <a:xfrm>
            <a:off x="789166" y="452867"/>
            <a:ext cx="6852605" cy="899600"/>
          </a:xfrm>
        </p:spPr>
        <p:txBody>
          <a:bodyPr/>
          <a:lstStyle/>
          <a:p>
            <a:r>
              <a:rPr lang="en-US" sz="4400" dirty="0">
                <a:latin typeface="Calibri" panose="020F0502020204030204" pitchFamily="34" charset="0"/>
                <a:ea typeface="Aktiv Grotesk" panose="020B0504020202020204" pitchFamily="34" charset="0"/>
                <a:cs typeface="Calibri" panose="020F0502020204030204" pitchFamily="34" charset="0"/>
              </a:rPr>
              <a:t>First Day Toolkit</a:t>
            </a:r>
          </a:p>
        </p:txBody>
      </p:sp>
      <p:sp>
        <p:nvSpPr>
          <p:cNvPr id="4" name="TextBox 3">
            <a:extLst>
              <a:ext uri="{FF2B5EF4-FFF2-40B4-BE49-F238E27FC236}">
                <a16:creationId xmlns:a16="http://schemas.microsoft.com/office/drawing/2014/main" id="{CC2A8E6E-0E6D-4E62-984D-1A69CB8EB607}"/>
              </a:ext>
            </a:extLst>
          </p:cNvPr>
          <p:cNvSpPr txBox="1"/>
          <p:nvPr/>
        </p:nvSpPr>
        <p:spPr>
          <a:xfrm>
            <a:off x="789166" y="1492960"/>
            <a:ext cx="10407381" cy="830997"/>
          </a:xfrm>
          <a:prstGeom prst="rect">
            <a:avLst/>
          </a:prstGeom>
          <a:noFill/>
        </p:spPr>
        <p:txBody>
          <a:bodyPr wrap="square" rtlCol="0">
            <a:spAutoFit/>
          </a:bodyPr>
          <a:lstStyle/>
          <a:p>
            <a:pPr algn="ctr"/>
            <a:r>
              <a:rPr lang="en-US" sz="2400" b="1" i="1" dirty="0">
                <a:latin typeface="Calibri" panose="020F0502020204030204" pitchFamily="34" charset="0"/>
                <a:cs typeface="Calibri" panose="020F0502020204030204" pitchFamily="34" charset="0"/>
              </a:rPr>
              <a:t>Improving the messages and signals students receive on the first day of class to foster growth mindset, belonging and equity in student experience</a:t>
            </a:r>
          </a:p>
        </p:txBody>
      </p:sp>
      <p:grpSp>
        <p:nvGrpSpPr>
          <p:cNvPr id="18" name="Group 17">
            <a:extLst>
              <a:ext uri="{FF2B5EF4-FFF2-40B4-BE49-F238E27FC236}">
                <a16:creationId xmlns:a16="http://schemas.microsoft.com/office/drawing/2014/main" id="{83FE3C1B-5957-4C48-9759-34CEDD440FA4}"/>
              </a:ext>
            </a:extLst>
          </p:cNvPr>
          <p:cNvGrpSpPr/>
          <p:nvPr/>
        </p:nvGrpSpPr>
        <p:grpSpPr>
          <a:xfrm>
            <a:off x="2540996" y="2607209"/>
            <a:ext cx="6903720" cy="3216754"/>
            <a:chOff x="525780" y="3882546"/>
            <a:chExt cx="6903720" cy="3216754"/>
          </a:xfrm>
        </p:grpSpPr>
        <p:sp>
          <p:nvSpPr>
            <p:cNvPr id="19" name="Rectangle 18">
              <a:extLst>
                <a:ext uri="{FF2B5EF4-FFF2-40B4-BE49-F238E27FC236}">
                  <a16:creationId xmlns:a16="http://schemas.microsoft.com/office/drawing/2014/main" id="{5C2F5C57-46A7-4F12-AF0F-8C7493661A4A}"/>
                </a:ext>
              </a:extLst>
            </p:cNvPr>
            <p:cNvSpPr/>
            <p:nvPr/>
          </p:nvSpPr>
          <p:spPr>
            <a:xfrm>
              <a:off x="525780" y="3882546"/>
              <a:ext cx="1588770" cy="3216754"/>
            </a:xfrm>
            <a:prstGeom prst="rect">
              <a:avLst/>
            </a:prstGeom>
            <a:solidFill>
              <a:srgbClr val="44546A"/>
            </a:solidFill>
            <a:ln w="12700" cap="flat" cmpd="sng" algn="ctr">
              <a:solidFill>
                <a:srgbClr val="44546A"/>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A427AF2-7C34-491D-8DA6-EAE115E73F1F}"/>
                </a:ext>
              </a:extLst>
            </p:cNvPr>
            <p:cNvSpPr/>
            <p:nvPr/>
          </p:nvSpPr>
          <p:spPr>
            <a:xfrm>
              <a:off x="2297430" y="3882546"/>
              <a:ext cx="1588770" cy="3216753"/>
            </a:xfrm>
            <a:prstGeom prst="rect">
              <a:avLst/>
            </a:prstGeom>
            <a:solidFill>
              <a:srgbClr val="529DF7"/>
            </a:solidFill>
            <a:ln w="12700" cap="flat" cmpd="sng" algn="ctr">
              <a:solidFill>
                <a:srgbClr val="529DF7"/>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BB0072C-BBA0-4B45-B2B8-9619318EF65A}"/>
                </a:ext>
              </a:extLst>
            </p:cNvPr>
            <p:cNvSpPr/>
            <p:nvPr/>
          </p:nvSpPr>
          <p:spPr>
            <a:xfrm>
              <a:off x="4069080" y="3882546"/>
              <a:ext cx="1588770" cy="3216751"/>
            </a:xfrm>
            <a:prstGeom prst="rect">
              <a:avLst/>
            </a:prstGeom>
            <a:solidFill>
              <a:srgbClr val="44546A"/>
            </a:solidFill>
            <a:ln w="12700" cap="flat" cmpd="sng" algn="ctr">
              <a:solidFill>
                <a:srgbClr val="44546A"/>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73AEA59-F3FE-41B4-BA8A-51A0BB05E595}"/>
                </a:ext>
              </a:extLst>
            </p:cNvPr>
            <p:cNvSpPr/>
            <p:nvPr/>
          </p:nvSpPr>
          <p:spPr>
            <a:xfrm>
              <a:off x="5840730" y="3882546"/>
              <a:ext cx="1588770" cy="3216751"/>
            </a:xfrm>
            <a:prstGeom prst="rect">
              <a:avLst/>
            </a:prstGeom>
            <a:solidFill>
              <a:srgbClr val="529DF7"/>
            </a:solidFill>
            <a:ln w="12700" cap="flat" cmpd="sng" algn="ctr">
              <a:solidFill>
                <a:srgbClr val="529DF7"/>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0F0F25F-3013-4649-A76E-75684B20D35F}"/>
                </a:ext>
              </a:extLst>
            </p:cNvPr>
            <p:cNvSpPr txBox="1"/>
            <p:nvPr/>
          </p:nvSpPr>
          <p:spPr>
            <a:xfrm>
              <a:off x="525780" y="4176058"/>
              <a:ext cx="1588770" cy="92333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ktiv Grotesk" panose="020B0504020202020204" pitchFamily="34" charset="0"/>
                  <a:ea typeface="Aktiv Grotesk" panose="020B0504020202020204" pitchFamily="34" charset="0"/>
                  <a:cs typeface="Aktiv Grotesk" panose="020B0504020202020204" pitchFamily="34" charset="0"/>
                </a:rPr>
                <a:t>Syllabus Revision Module</a:t>
              </a:r>
            </a:p>
          </p:txBody>
        </p:sp>
        <p:sp>
          <p:nvSpPr>
            <p:cNvPr id="24" name="TextBox 23">
              <a:extLst>
                <a:ext uri="{FF2B5EF4-FFF2-40B4-BE49-F238E27FC236}">
                  <a16:creationId xmlns:a16="http://schemas.microsoft.com/office/drawing/2014/main" id="{8E4EA3F7-FA49-46BD-9BD0-59D07CB80615}"/>
                </a:ext>
              </a:extLst>
            </p:cNvPr>
            <p:cNvSpPr txBox="1"/>
            <p:nvPr/>
          </p:nvSpPr>
          <p:spPr>
            <a:xfrm>
              <a:off x="2297430" y="4176058"/>
              <a:ext cx="1588770" cy="92333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ktiv Grotesk" panose="020B0504020202020204" pitchFamily="34" charset="0"/>
                  <a:ea typeface="Aktiv Grotesk" panose="020B0504020202020204" pitchFamily="34" charset="0"/>
                  <a:cs typeface="Aktiv Grotesk" panose="020B0504020202020204" pitchFamily="34" charset="0"/>
                </a:rPr>
                <a:t>Syllabus Review Guide</a:t>
              </a:r>
            </a:p>
          </p:txBody>
        </p:sp>
        <p:sp>
          <p:nvSpPr>
            <p:cNvPr id="25" name="TextBox 24">
              <a:extLst>
                <a:ext uri="{FF2B5EF4-FFF2-40B4-BE49-F238E27FC236}">
                  <a16:creationId xmlns:a16="http://schemas.microsoft.com/office/drawing/2014/main" id="{638147A7-9A57-4833-80A4-8C8C35BBA32E}"/>
                </a:ext>
              </a:extLst>
            </p:cNvPr>
            <p:cNvSpPr txBox="1"/>
            <p:nvPr/>
          </p:nvSpPr>
          <p:spPr>
            <a:xfrm>
              <a:off x="5840730" y="4176056"/>
              <a:ext cx="1588770" cy="92333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ktiv Grotesk" panose="020B0504020202020204" pitchFamily="34" charset="0"/>
                  <a:ea typeface="Aktiv Grotesk" panose="020B0504020202020204" pitchFamily="34" charset="0"/>
                  <a:cs typeface="Aktiv Grotesk" panose="020B0504020202020204" pitchFamily="34" charset="0"/>
                </a:rPr>
                <a:t>Workshop Facilitation Guide</a:t>
              </a:r>
            </a:p>
          </p:txBody>
        </p:sp>
        <p:sp>
          <p:nvSpPr>
            <p:cNvPr id="26" name="TextBox 25">
              <a:extLst>
                <a:ext uri="{FF2B5EF4-FFF2-40B4-BE49-F238E27FC236}">
                  <a16:creationId xmlns:a16="http://schemas.microsoft.com/office/drawing/2014/main" id="{0BD4E324-29E4-45C5-BEBD-1B61D83046A7}"/>
                </a:ext>
              </a:extLst>
            </p:cNvPr>
            <p:cNvSpPr txBox="1"/>
            <p:nvPr/>
          </p:nvSpPr>
          <p:spPr>
            <a:xfrm>
              <a:off x="4069080" y="4222916"/>
              <a:ext cx="1588770" cy="646331"/>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ktiv Grotesk" panose="020B0504020202020204" pitchFamily="34" charset="0"/>
                  <a:ea typeface="Aktiv Grotesk" panose="020B0504020202020204" pitchFamily="34" charset="0"/>
                  <a:cs typeface="Aktiv Grotesk" panose="020B0504020202020204" pitchFamily="34" charset="0"/>
                </a:rPr>
                <a:t>First Day Practices</a:t>
              </a:r>
            </a:p>
          </p:txBody>
        </p:sp>
        <p:sp>
          <p:nvSpPr>
            <p:cNvPr id="27" name="TextBox 26">
              <a:extLst>
                <a:ext uri="{FF2B5EF4-FFF2-40B4-BE49-F238E27FC236}">
                  <a16:creationId xmlns:a16="http://schemas.microsoft.com/office/drawing/2014/main" id="{FD5CDB06-372D-44C2-AB71-22BC7AD28789}"/>
                </a:ext>
              </a:extLst>
            </p:cNvPr>
            <p:cNvSpPr txBox="1"/>
            <p:nvPr/>
          </p:nvSpPr>
          <p:spPr>
            <a:xfrm>
              <a:off x="525780" y="5176014"/>
              <a:ext cx="1588770" cy="1600438"/>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ktiv Grotesk" panose="020B0504020202020204" pitchFamily="34" charset="0"/>
                  <a:ea typeface="Aktiv Grotesk" panose="020B0504020202020204" pitchFamily="34" charset="0"/>
                  <a:cs typeface="Aktiv Grotesk" panose="020B0504020202020204" pitchFamily="34" charset="0"/>
                </a:rPr>
                <a:t>A self-paced professional development opportunity with video lessons and example syllabi.</a:t>
              </a:r>
              <a:endParaRPr kumimoji="0" lang="en-US" sz="1100" b="0" i="0" u="none" strike="noStrike" kern="0" cap="none" spc="0" normalizeH="0" baseline="0" noProof="0" dirty="0">
                <a:ln>
                  <a:noFill/>
                </a:ln>
                <a:solidFill>
                  <a:prstClr val="white"/>
                </a:solidFill>
                <a:effectLst/>
                <a:uLnTx/>
                <a:uFillTx/>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28" name="TextBox 27">
              <a:extLst>
                <a:ext uri="{FF2B5EF4-FFF2-40B4-BE49-F238E27FC236}">
                  <a16:creationId xmlns:a16="http://schemas.microsoft.com/office/drawing/2014/main" id="{9A584864-1DE0-4700-AF7E-FA3574F54420}"/>
                </a:ext>
              </a:extLst>
            </p:cNvPr>
            <p:cNvSpPr txBox="1"/>
            <p:nvPr/>
          </p:nvSpPr>
          <p:spPr>
            <a:xfrm>
              <a:off x="2297430" y="5176014"/>
              <a:ext cx="1588770" cy="181588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ktiv Grotesk" panose="020B0504020202020204" pitchFamily="34" charset="0"/>
                  <a:ea typeface="Aktiv Grotesk" panose="020B0504020202020204" pitchFamily="34" charset="0"/>
                  <a:cs typeface="Aktiv Grotesk" panose="020B0504020202020204" pitchFamily="34" charset="0"/>
                </a:rPr>
                <a:t>A step-by-step guide for creating a syllabus that promotes student equity, belonging, and growth.</a:t>
              </a:r>
              <a:endParaRPr kumimoji="0" lang="en-US" sz="1100" b="0" i="0" u="none" strike="noStrike" kern="0" cap="none" spc="0" normalizeH="0" baseline="0" noProof="0" dirty="0">
                <a:ln>
                  <a:noFill/>
                </a:ln>
                <a:solidFill>
                  <a:prstClr val="white"/>
                </a:solidFill>
                <a:effectLst/>
                <a:uLnTx/>
                <a:uFillTx/>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29" name="TextBox 28">
              <a:extLst>
                <a:ext uri="{FF2B5EF4-FFF2-40B4-BE49-F238E27FC236}">
                  <a16:creationId xmlns:a16="http://schemas.microsoft.com/office/drawing/2014/main" id="{3E204ACC-0C7A-4E41-92D9-2662C99A155C}"/>
                </a:ext>
              </a:extLst>
            </p:cNvPr>
            <p:cNvSpPr txBox="1"/>
            <p:nvPr/>
          </p:nvSpPr>
          <p:spPr>
            <a:xfrm>
              <a:off x="5840730" y="5176012"/>
              <a:ext cx="1588770" cy="1600438"/>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ktiv Grotesk" panose="020B0504020202020204" pitchFamily="34" charset="0"/>
                  <a:ea typeface="Aktiv Grotesk" panose="020B0504020202020204" pitchFamily="34" charset="0"/>
                  <a:cs typeface="Aktiv Grotesk" panose="020B0504020202020204" pitchFamily="34" charset="0"/>
                </a:rPr>
                <a:t>Suggested discussion prompts and activities for debriefing the syllabus review process.</a:t>
              </a:r>
              <a:endParaRPr kumimoji="0" lang="en-US" sz="1100" b="0" i="0" u="none" strike="noStrike" kern="0" cap="none" spc="0" normalizeH="0" baseline="0" noProof="0" dirty="0">
                <a:ln>
                  <a:noFill/>
                </a:ln>
                <a:solidFill>
                  <a:prstClr val="white"/>
                </a:solidFill>
                <a:effectLst/>
                <a:uLnTx/>
                <a:uFillTx/>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30" name="TextBox 29">
              <a:extLst>
                <a:ext uri="{FF2B5EF4-FFF2-40B4-BE49-F238E27FC236}">
                  <a16:creationId xmlns:a16="http://schemas.microsoft.com/office/drawing/2014/main" id="{1CABC4FA-09DD-4A2D-AFE2-F1BC8E153B41}"/>
                </a:ext>
              </a:extLst>
            </p:cNvPr>
            <p:cNvSpPr txBox="1"/>
            <p:nvPr/>
          </p:nvSpPr>
          <p:spPr>
            <a:xfrm>
              <a:off x="4069080" y="5209616"/>
              <a:ext cx="1588770" cy="138499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ktiv Grotesk" panose="020B0504020202020204" pitchFamily="34" charset="0"/>
                  <a:ea typeface="Aktiv Grotesk" panose="020B0504020202020204" pitchFamily="34" charset="0"/>
                  <a:cs typeface="Aktiv Grotesk" panose="020B0504020202020204" pitchFamily="34" charset="0"/>
                </a:rPr>
                <a:t>Evidence-based guidance for setting equitable course policies and establishing expectations.</a:t>
              </a:r>
              <a:endParaRPr kumimoji="0" lang="en-US" sz="1100" b="0" i="0" u="none" strike="noStrike" kern="0" cap="none" spc="0" normalizeH="0" baseline="0" noProof="0" dirty="0">
                <a:ln>
                  <a:noFill/>
                </a:ln>
                <a:solidFill>
                  <a:prstClr val="white"/>
                </a:solidFill>
                <a:effectLst/>
                <a:uLnTx/>
                <a:uFillTx/>
                <a:latin typeface="Aktiv Grotesk" panose="020B0504020202020204" pitchFamily="34" charset="0"/>
                <a:ea typeface="Aktiv Grotesk" panose="020B0504020202020204" pitchFamily="34" charset="0"/>
                <a:cs typeface="Aktiv Grotesk" panose="020B0504020202020204" pitchFamily="34" charset="0"/>
              </a:endParaRPr>
            </a:p>
          </p:txBody>
        </p:sp>
      </p:grpSp>
    </p:spTree>
    <p:extLst>
      <p:ext uri="{BB962C8B-B14F-4D97-AF65-F5344CB8AC3E}">
        <p14:creationId xmlns:p14="http://schemas.microsoft.com/office/powerpoint/2010/main" val="2676258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22D27D-201D-4FFA-B39F-EC5B47C6BA7A}"/>
              </a:ext>
            </a:extLst>
          </p:cNvPr>
          <p:cNvSpPr>
            <a:spLocks noGrp="1"/>
          </p:cNvSpPr>
          <p:nvPr>
            <p:ph type="title"/>
          </p:nvPr>
        </p:nvSpPr>
        <p:spPr>
          <a:xfrm>
            <a:off x="789166" y="327361"/>
            <a:ext cx="6852605" cy="899600"/>
          </a:xfrm>
        </p:spPr>
        <p:txBody>
          <a:bodyPr/>
          <a:lstStyle/>
          <a:p>
            <a:r>
              <a:rPr lang="en-US" sz="4400" dirty="0">
                <a:latin typeface="Calibri" panose="020F0502020204030204" pitchFamily="34" charset="0"/>
                <a:ea typeface="Aktiv Grotesk" panose="020B0504020202020204" pitchFamily="34" charset="0"/>
                <a:cs typeface="Calibri" panose="020F0502020204030204" pitchFamily="34" charset="0"/>
              </a:rPr>
              <a:t>Syllabus Module</a:t>
            </a:r>
          </a:p>
        </p:txBody>
      </p:sp>
      <p:sp>
        <p:nvSpPr>
          <p:cNvPr id="4" name="TextBox 3">
            <a:extLst>
              <a:ext uri="{FF2B5EF4-FFF2-40B4-BE49-F238E27FC236}">
                <a16:creationId xmlns:a16="http://schemas.microsoft.com/office/drawing/2014/main" id="{005AC52B-AB23-4A5D-9380-301AD26D0ED9}"/>
              </a:ext>
            </a:extLst>
          </p:cNvPr>
          <p:cNvSpPr txBox="1"/>
          <p:nvPr/>
        </p:nvSpPr>
        <p:spPr>
          <a:xfrm>
            <a:off x="4359864" y="1513553"/>
            <a:ext cx="7109552" cy="4031873"/>
          </a:xfrm>
          <a:prstGeom prst="rect">
            <a:avLst/>
          </a:prstGeom>
          <a:noFill/>
        </p:spPr>
        <p:txBody>
          <a:bodyPr wrap="square" rtlCol="0">
            <a:spAutoFit/>
          </a:bodyPr>
          <a:lstStyle/>
          <a:p>
            <a:pPr marL="342900" indent="-342900">
              <a:spcAft>
                <a:spcPts val="1200"/>
              </a:spcAft>
              <a:buClr>
                <a:schemeClr val="accent2"/>
              </a:buClr>
              <a:buSzPct val="100000"/>
              <a:buFont typeface="Arial" panose="020B0604020202020204" pitchFamily="34" charset="0"/>
              <a:buChar char="•"/>
            </a:pPr>
            <a:r>
              <a:rPr lang="en-US" sz="2400" dirty="0">
                <a:latin typeface="Calibri" panose="020F0502020204030204" pitchFamily="34" charset="0"/>
                <a:ea typeface="Aktiv Grotesk" panose="020B0504020202020204" pitchFamily="34" charset="0"/>
                <a:cs typeface="Calibri" panose="020F0502020204030204" pitchFamily="34" charset="0"/>
              </a:rPr>
              <a:t>Instructor: Dr. Christine Logel, Associate Professor, Social Development Studies (</a:t>
            </a:r>
            <a:r>
              <a:rPr lang="en-US" sz="2400" dirty="0" err="1">
                <a:latin typeface="Calibri" panose="020F0502020204030204" pitchFamily="34" charset="0"/>
                <a:ea typeface="Aktiv Grotesk" panose="020B0504020202020204" pitchFamily="34" charset="0"/>
                <a:cs typeface="Calibri" panose="020F0502020204030204" pitchFamily="34" charset="0"/>
              </a:rPr>
              <a:t>Renison</a:t>
            </a:r>
            <a:r>
              <a:rPr lang="en-US" sz="2400" dirty="0">
                <a:latin typeface="Calibri" panose="020F0502020204030204" pitchFamily="34" charset="0"/>
                <a:ea typeface="Aktiv Grotesk" panose="020B0504020202020204" pitchFamily="34" charset="0"/>
                <a:cs typeface="Calibri" panose="020F0502020204030204" pitchFamily="34" charset="0"/>
              </a:rPr>
              <a:t> University College)</a:t>
            </a:r>
          </a:p>
          <a:p>
            <a:pPr marL="342900" indent="-342900">
              <a:spcAft>
                <a:spcPts val="1200"/>
              </a:spcAft>
              <a:buClr>
                <a:schemeClr val="accent2"/>
              </a:buClr>
              <a:buSzPct val="100000"/>
              <a:buFont typeface="Arial" panose="020B0604020202020204" pitchFamily="34" charset="0"/>
              <a:buChar char="•"/>
            </a:pPr>
            <a:r>
              <a:rPr lang="en-US" sz="2400" dirty="0">
                <a:latin typeface="Calibri" panose="020F0502020204030204" pitchFamily="34" charset="0"/>
                <a:ea typeface="Aktiv Grotesk" panose="020B0504020202020204" pitchFamily="34" charset="0"/>
                <a:cs typeface="Calibri" panose="020F0502020204030204" pitchFamily="34" charset="0"/>
              </a:rPr>
              <a:t>Introduction to growth mindset and belonging</a:t>
            </a:r>
          </a:p>
          <a:p>
            <a:pPr marL="342900" indent="-342900">
              <a:spcAft>
                <a:spcPts val="1200"/>
              </a:spcAft>
              <a:buClr>
                <a:schemeClr val="accent2"/>
              </a:buClr>
              <a:buSzPct val="100000"/>
              <a:buFont typeface="Arial" panose="020B0604020202020204" pitchFamily="34" charset="0"/>
              <a:buChar char="•"/>
            </a:pPr>
            <a:r>
              <a:rPr lang="en-US" sz="2400" dirty="0">
                <a:latin typeface="Calibri" panose="020F0502020204030204" pitchFamily="34" charset="0"/>
                <a:ea typeface="Aktiv Grotesk" panose="020B0504020202020204" pitchFamily="34" charset="0"/>
                <a:cs typeface="Calibri" panose="020F0502020204030204" pitchFamily="34" charset="0"/>
              </a:rPr>
              <a:t>Short videos - core principles for a syllabus that supports student experience</a:t>
            </a:r>
          </a:p>
          <a:p>
            <a:pPr marL="342900" indent="-342900">
              <a:spcAft>
                <a:spcPts val="1200"/>
              </a:spcAft>
              <a:buClr>
                <a:schemeClr val="accent2"/>
              </a:buClr>
              <a:buSzPct val="100000"/>
              <a:buFont typeface="Arial" panose="020B0604020202020204" pitchFamily="34" charset="0"/>
              <a:buChar char="•"/>
            </a:pPr>
            <a:r>
              <a:rPr lang="en-US" sz="2400" dirty="0">
                <a:latin typeface="Calibri" panose="020F0502020204030204" pitchFamily="34" charset="0"/>
                <a:ea typeface="Aktiv Grotesk" panose="020B0504020202020204" pitchFamily="34" charset="0"/>
                <a:cs typeface="Calibri" panose="020F0502020204030204" pitchFamily="34" charset="0"/>
              </a:rPr>
              <a:t>Example syllabus with suggested language</a:t>
            </a:r>
          </a:p>
          <a:p>
            <a:pPr marL="342900" indent="-342900">
              <a:spcAft>
                <a:spcPts val="1200"/>
              </a:spcAft>
              <a:buClr>
                <a:schemeClr val="accent2"/>
              </a:buClr>
              <a:buSzPct val="100000"/>
              <a:buFont typeface="Arial" panose="020B0604020202020204" pitchFamily="34" charset="0"/>
              <a:buChar char="•"/>
            </a:pPr>
            <a:r>
              <a:rPr lang="en-US" sz="2400" dirty="0">
                <a:latin typeface="Calibri" panose="020F0502020204030204" pitchFamily="34" charset="0"/>
                <a:ea typeface="Aktiv Grotesk" panose="020B0504020202020204" pitchFamily="34" charset="0"/>
                <a:cs typeface="Calibri" panose="020F0502020204030204" pitchFamily="34" charset="0"/>
              </a:rPr>
              <a:t>Reflection questions and activities to help instructors apply principles to their own course</a:t>
            </a:r>
          </a:p>
        </p:txBody>
      </p:sp>
      <p:pic>
        <p:nvPicPr>
          <p:cNvPr id="5" name="Google Shape;224;p36">
            <a:extLst>
              <a:ext uri="{FF2B5EF4-FFF2-40B4-BE49-F238E27FC236}">
                <a16:creationId xmlns:a16="http://schemas.microsoft.com/office/drawing/2014/main" id="{3CFE78E2-5C0D-4C1B-8F35-E18150F0C8D0}"/>
              </a:ext>
            </a:extLst>
          </p:cNvPr>
          <p:cNvPicPr preferRelativeResize="0"/>
          <p:nvPr/>
        </p:nvPicPr>
        <p:blipFill rotWithShape="1">
          <a:blip r:embed="rId3"/>
          <a:srcRect r="56211"/>
          <a:stretch/>
        </p:blipFill>
        <p:spPr>
          <a:xfrm>
            <a:off x="-1" y="1279871"/>
            <a:ext cx="3667276" cy="5581823"/>
          </a:xfrm>
          <a:prstGeom prst="rect">
            <a:avLst/>
          </a:prstGeom>
          <a:noFill/>
          <a:ln>
            <a:noFill/>
          </a:ln>
        </p:spPr>
      </p:pic>
      <p:grpSp>
        <p:nvGrpSpPr>
          <p:cNvPr id="6" name="Group 5">
            <a:extLst>
              <a:ext uri="{FF2B5EF4-FFF2-40B4-BE49-F238E27FC236}">
                <a16:creationId xmlns:a16="http://schemas.microsoft.com/office/drawing/2014/main" id="{9D305BCD-05E2-42B6-A00D-53A1573CE900}"/>
              </a:ext>
            </a:extLst>
          </p:cNvPr>
          <p:cNvGrpSpPr/>
          <p:nvPr/>
        </p:nvGrpSpPr>
        <p:grpSpPr>
          <a:xfrm>
            <a:off x="5303520" y="5752713"/>
            <a:ext cx="5222240" cy="932567"/>
            <a:chOff x="5303520" y="5752713"/>
            <a:chExt cx="5222240" cy="932567"/>
          </a:xfrm>
        </p:grpSpPr>
        <p:sp>
          <p:nvSpPr>
            <p:cNvPr id="7" name="Rectangle 6">
              <a:extLst>
                <a:ext uri="{FF2B5EF4-FFF2-40B4-BE49-F238E27FC236}">
                  <a16:creationId xmlns:a16="http://schemas.microsoft.com/office/drawing/2014/main" id="{84B54964-0368-48E9-BC70-7F5E7ED858C7}"/>
                </a:ext>
              </a:extLst>
            </p:cNvPr>
            <p:cNvSpPr/>
            <p:nvPr/>
          </p:nvSpPr>
          <p:spPr>
            <a:xfrm>
              <a:off x="5303520" y="5752713"/>
              <a:ext cx="5222240" cy="932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AEB51B4-2930-49C4-B0D4-C92E9AFBE754}"/>
                </a:ext>
              </a:extLst>
            </p:cNvPr>
            <p:cNvSpPr txBox="1"/>
            <p:nvPr/>
          </p:nvSpPr>
          <p:spPr>
            <a:xfrm>
              <a:off x="5506720" y="5913799"/>
              <a:ext cx="4754880" cy="584775"/>
            </a:xfrm>
            <a:prstGeom prst="rect">
              <a:avLst/>
            </a:prstGeom>
            <a:noFill/>
          </p:spPr>
          <p:txBody>
            <a:bodyPr wrap="square" rtlCol="0">
              <a:spAutoFit/>
            </a:bodyPr>
            <a:lstStyle/>
            <a:p>
              <a:pPr algn="ctr"/>
              <a:r>
                <a:rPr lang="en-US" sz="3200" b="1" dirty="0">
                  <a:solidFill>
                    <a:schemeClr val="bg1"/>
                  </a:solidFill>
                  <a:latin typeface="Calibri" panose="020F0502020204030204" pitchFamily="34" charset="0"/>
                  <a:ea typeface="Aktiv Grotesk" panose="020B0504020202020204" pitchFamily="34" charset="0"/>
                  <a:cs typeface="Calibri" panose="020F0502020204030204" pitchFamily="34" charset="0"/>
                </a:rPr>
                <a:t>~ 90 minutes to complete</a:t>
              </a:r>
            </a:p>
          </p:txBody>
        </p:sp>
      </p:grpSp>
    </p:spTree>
    <p:extLst>
      <p:ext uri="{BB962C8B-B14F-4D97-AF65-F5344CB8AC3E}">
        <p14:creationId xmlns:p14="http://schemas.microsoft.com/office/powerpoint/2010/main" val="191644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62A3A-51D1-4CEA-8987-5C521EEFA6E8}"/>
              </a:ext>
            </a:extLst>
          </p:cNvPr>
          <p:cNvSpPr>
            <a:spLocks noGrp="1"/>
          </p:cNvSpPr>
          <p:nvPr>
            <p:ph type="title"/>
          </p:nvPr>
        </p:nvSpPr>
        <p:spPr>
          <a:xfrm>
            <a:off x="789166" y="452867"/>
            <a:ext cx="6582018" cy="899600"/>
          </a:xfrm>
        </p:spPr>
        <p:txBody>
          <a:bodyPr/>
          <a:lstStyle/>
          <a:p>
            <a:r>
              <a:rPr lang="en-US" sz="4400" dirty="0">
                <a:latin typeface="Calibri" panose="020F0502020204030204" pitchFamily="34" charset="0"/>
                <a:ea typeface="Aktiv Grotesk" panose="020B0504020202020204" pitchFamily="34" charset="0"/>
                <a:cs typeface="Calibri" panose="020F0502020204030204" pitchFamily="34" charset="0"/>
              </a:rPr>
              <a:t>Syllabus Module</a:t>
            </a:r>
          </a:p>
        </p:txBody>
      </p:sp>
      <p:pic>
        <p:nvPicPr>
          <p:cNvPr id="2" name="Picture 1">
            <a:extLst>
              <a:ext uri="{FF2B5EF4-FFF2-40B4-BE49-F238E27FC236}">
                <a16:creationId xmlns:a16="http://schemas.microsoft.com/office/drawing/2014/main" id="{714C752F-469C-4CE5-A0BC-D76565869D34}"/>
              </a:ext>
            </a:extLst>
          </p:cNvPr>
          <p:cNvPicPr>
            <a:picLocks noChangeAspect="1"/>
          </p:cNvPicPr>
          <p:nvPr/>
        </p:nvPicPr>
        <p:blipFill>
          <a:blip r:embed="rId3"/>
          <a:stretch>
            <a:fillRect/>
          </a:stretch>
        </p:blipFill>
        <p:spPr>
          <a:xfrm>
            <a:off x="953230" y="1332147"/>
            <a:ext cx="10469924" cy="5505533"/>
          </a:xfrm>
          <a:prstGeom prst="rect">
            <a:avLst/>
          </a:prstGeom>
        </p:spPr>
      </p:pic>
    </p:spTree>
    <p:extLst>
      <p:ext uri="{BB962C8B-B14F-4D97-AF65-F5344CB8AC3E}">
        <p14:creationId xmlns:p14="http://schemas.microsoft.com/office/powerpoint/2010/main" val="232292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62A3A-51D1-4CEA-8987-5C521EEFA6E8}"/>
              </a:ext>
            </a:extLst>
          </p:cNvPr>
          <p:cNvSpPr>
            <a:spLocks noGrp="1"/>
          </p:cNvSpPr>
          <p:nvPr>
            <p:ph type="title"/>
          </p:nvPr>
        </p:nvSpPr>
        <p:spPr>
          <a:xfrm>
            <a:off x="789165" y="452867"/>
            <a:ext cx="8877349" cy="899600"/>
          </a:xfrm>
        </p:spPr>
        <p:txBody>
          <a:bodyPr/>
          <a:lstStyle/>
          <a:p>
            <a:r>
              <a:rPr lang="en-US" sz="4400" dirty="0">
                <a:latin typeface="Calibri" panose="020F0502020204030204" pitchFamily="34" charset="0"/>
                <a:ea typeface="Aktiv Grotesk" panose="020B0504020202020204" pitchFamily="34" charset="0"/>
                <a:cs typeface="Calibri" panose="020F0502020204030204" pitchFamily="34" charset="0"/>
              </a:rPr>
              <a:t>Syllabus Review Guide</a:t>
            </a:r>
          </a:p>
        </p:txBody>
      </p:sp>
      <p:sp>
        <p:nvSpPr>
          <p:cNvPr id="13" name="TextBox 12">
            <a:extLst>
              <a:ext uri="{FF2B5EF4-FFF2-40B4-BE49-F238E27FC236}">
                <a16:creationId xmlns:a16="http://schemas.microsoft.com/office/drawing/2014/main" id="{0475A0D2-B677-4DE7-A1B0-175F4FE4FCB9}"/>
              </a:ext>
            </a:extLst>
          </p:cNvPr>
          <p:cNvSpPr txBox="1"/>
          <p:nvPr/>
        </p:nvSpPr>
        <p:spPr>
          <a:xfrm>
            <a:off x="6096000" y="2158511"/>
            <a:ext cx="4869692" cy="354975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latin typeface="Calibri" panose="020F0502020204030204" pitchFamily="34" charset="0"/>
                <a:ea typeface="Aktiv Grotesk" panose="020B0504020202020204" pitchFamily="34" charset="0"/>
                <a:cs typeface="Calibri" panose="020F0502020204030204" pitchFamily="34" charset="0"/>
              </a:rPr>
              <a:t>Builds</a:t>
            </a:r>
            <a:r>
              <a:rPr lang="en-US" sz="2400" b="1" dirty="0">
                <a:latin typeface="Calibri" panose="020F0502020204030204" pitchFamily="34" charset="0"/>
                <a:ea typeface="Aktiv Grotesk" panose="020B0504020202020204" pitchFamily="34" charset="0"/>
                <a:cs typeface="Calibri" panose="020F0502020204030204" pitchFamily="34" charset="0"/>
              </a:rPr>
              <a:t> </a:t>
            </a:r>
            <a:r>
              <a:rPr lang="en-US" sz="2400" dirty="0">
                <a:latin typeface="Calibri" panose="020F0502020204030204" pitchFamily="34" charset="0"/>
                <a:ea typeface="Aktiv Grotesk" panose="020B0504020202020204" pitchFamily="34" charset="0"/>
                <a:cs typeface="Calibri" panose="020F0502020204030204" pitchFamily="34" charset="0"/>
              </a:rPr>
              <a:t>on video module content with additional examples of student-attuned syllabus messaging</a:t>
            </a:r>
          </a:p>
          <a:p>
            <a:pPr marL="285750" indent="-285750">
              <a:spcAft>
                <a:spcPts val="1200"/>
              </a:spcAft>
              <a:buFont typeface="Arial" panose="020B0604020202020204" pitchFamily="34" charset="0"/>
              <a:buChar char="•"/>
            </a:pPr>
            <a:r>
              <a:rPr lang="en-US" sz="2400" dirty="0">
                <a:latin typeface="Calibri" panose="020F0502020204030204" pitchFamily="34" charset="0"/>
                <a:ea typeface="Aktiv Grotesk" panose="020B0504020202020204" pitchFamily="34" charset="0"/>
                <a:cs typeface="Calibri" panose="020F0502020204030204" pitchFamily="34" charset="0"/>
              </a:rPr>
              <a:t>Helps instructors avoid false belonging messages and false growth mindset statements</a:t>
            </a:r>
          </a:p>
          <a:p>
            <a:pPr marL="285750" indent="-285750">
              <a:buFont typeface="Arial" panose="020B0604020202020204" pitchFamily="34" charset="0"/>
              <a:buChar char="•"/>
            </a:pPr>
            <a:endParaRPr lang="en-US"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Font typeface="Arial" panose="020B0604020202020204" pitchFamily="34" charset="0"/>
              <a:buChar char="•"/>
            </a:pPr>
            <a:endParaRPr lang="en-US" sz="1867" b="1" kern="0" dirty="0">
              <a:solidFill>
                <a:srgbClr val="529DF7"/>
              </a:solidFill>
              <a:latin typeface="Aktiv Grotesk" panose="020B0504020202020204" pitchFamily="34" charset="0"/>
              <a:ea typeface="Aktiv Grotesk" panose="020B0504020202020204" pitchFamily="34" charset="0"/>
              <a:cs typeface="Aktiv Grotesk" panose="020B0504020202020204" pitchFamily="34" charset="0"/>
              <a:sym typeface="Arial"/>
            </a:endParaRPr>
          </a:p>
        </p:txBody>
      </p:sp>
      <p:pic>
        <p:nvPicPr>
          <p:cNvPr id="7" name="Picture 6" descr="Graphical user interface, text, application&#10;&#10;Description automatically generated">
            <a:extLst>
              <a:ext uri="{FF2B5EF4-FFF2-40B4-BE49-F238E27FC236}">
                <a16:creationId xmlns:a16="http://schemas.microsoft.com/office/drawing/2014/main" id="{692212AC-11A3-9D4F-8EC6-C42154A6F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568" y="1352467"/>
            <a:ext cx="4482107" cy="5339443"/>
          </a:xfrm>
          <a:prstGeom prst="rect">
            <a:avLst/>
          </a:prstGeom>
          <a:ln>
            <a:solidFill>
              <a:schemeClr val="bg2"/>
            </a:solidFill>
          </a:ln>
        </p:spPr>
      </p:pic>
    </p:spTree>
    <p:extLst>
      <p:ext uri="{BB962C8B-B14F-4D97-AF65-F5344CB8AC3E}">
        <p14:creationId xmlns:p14="http://schemas.microsoft.com/office/powerpoint/2010/main" val="3067459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528A2850-058A-4727-A35A-79CF3C104528}"/>
              </a:ext>
            </a:extLst>
          </p:cNvPr>
          <p:cNvSpPr>
            <a:spLocks noGrp="1"/>
          </p:cNvSpPr>
          <p:nvPr>
            <p:ph type="title"/>
          </p:nvPr>
        </p:nvSpPr>
        <p:spPr>
          <a:xfrm>
            <a:off x="789165" y="452867"/>
            <a:ext cx="9354076" cy="899600"/>
          </a:xfrm>
        </p:spPr>
        <p:txBody>
          <a:bodyPr/>
          <a:lstStyle/>
          <a:p>
            <a:r>
              <a:rPr lang="en-US" sz="4400" dirty="0">
                <a:latin typeface="Calibri" panose="020F0502020204030204" pitchFamily="34" charset="0"/>
                <a:ea typeface="Aktiv Grotesk" panose="020B0504020202020204" pitchFamily="34" charset="0"/>
                <a:cs typeface="Calibri" panose="020F0502020204030204" pitchFamily="34" charset="0"/>
              </a:rPr>
              <a:t>Syllabus Module – Faculty Feedback</a:t>
            </a:r>
          </a:p>
        </p:txBody>
      </p:sp>
      <p:sp>
        <p:nvSpPr>
          <p:cNvPr id="6" name="TextBox 5">
            <a:extLst>
              <a:ext uri="{FF2B5EF4-FFF2-40B4-BE49-F238E27FC236}">
                <a16:creationId xmlns:a16="http://schemas.microsoft.com/office/drawing/2014/main" id="{DE3BDF0D-A3DC-427F-B83E-8B3C2CA4E130}"/>
              </a:ext>
            </a:extLst>
          </p:cNvPr>
          <p:cNvSpPr txBox="1"/>
          <p:nvPr/>
        </p:nvSpPr>
        <p:spPr>
          <a:xfrm>
            <a:off x="7091312" y="3120011"/>
            <a:ext cx="4363877" cy="2964979"/>
          </a:xfrm>
          <a:prstGeom prst="rect">
            <a:avLst/>
          </a:prstGeom>
          <a:noFill/>
        </p:spPr>
        <p:txBody>
          <a:bodyPr wrap="square" rtlCol="0">
            <a:spAutoFit/>
          </a:bodyPr>
          <a:lstStyle/>
          <a:p>
            <a:pPr marL="342900" indent="-342900" defTabSz="1219170">
              <a:buClr>
                <a:srgbClr val="000000"/>
              </a:buClr>
              <a:buFont typeface="Arial" panose="020B0604020202020204" pitchFamily="34" charset="0"/>
              <a:buChar char="•"/>
            </a:pPr>
            <a:r>
              <a:rPr lang="en-US" sz="2400" kern="0" dirty="0">
                <a:solidFill>
                  <a:srgbClr val="023745"/>
                </a:solidFill>
                <a:latin typeface="Calibri" panose="020F0502020204030204" pitchFamily="34" charset="0"/>
                <a:ea typeface="Aktiv Grotesk" panose="020B0504020202020204" pitchFamily="34" charset="0"/>
                <a:cs typeface="Calibri" panose="020F0502020204030204" pitchFamily="34" charset="0"/>
                <a:sym typeface="Arial"/>
              </a:rPr>
              <a:t>93% of instructors would recommend the module to a colleague</a:t>
            </a:r>
          </a:p>
          <a:p>
            <a:pPr marL="342900" indent="-342900" defTabSz="1219170">
              <a:buClr>
                <a:srgbClr val="000000"/>
              </a:buClr>
              <a:buFont typeface="Arial" panose="020B0604020202020204" pitchFamily="34" charset="0"/>
              <a:buChar char="•"/>
            </a:pPr>
            <a:r>
              <a:rPr lang="en-US" sz="2400" kern="0" dirty="0">
                <a:solidFill>
                  <a:srgbClr val="023745"/>
                </a:solidFill>
                <a:latin typeface="Calibri" panose="020F0502020204030204" pitchFamily="34" charset="0"/>
                <a:ea typeface="Aktiv Grotesk" panose="020B0504020202020204" pitchFamily="34" charset="0"/>
                <a:cs typeface="Calibri" panose="020F0502020204030204" pitchFamily="34" charset="0"/>
                <a:sym typeface="Arial"/>
              </a:rPr>
              <a:t>90% of instructors surveyed indicated the module helped them convey a growth mindset in their syllabus</a:t>
            </a:r>
          </a:p>
          <a:p>
            <a:pPr defTabSz="1219170">
              <a:buClr>
                <a:srgbClr val="000000"/>
              </a:buClr>
            </a:pPr>
            <a:endParaRPr lang="en-US" sz="1867" b="1" kern="0" dirty="0">
              <a:solidFill>
                <a:srgbClr val="529DF7"/>
              </a:solidFill>
              <a:latin typeface="Aktiv Grotesk" panose="020B0504020202020204" pitchFamily="34" charset="0"/>
              <a:ea typeface="Aktiv Grotesk" panose="020B0504020202020204" pitchFamily="34" charset="0"/>
              <a:cs typeface="Aktiv Grotesk" panose="020B0504020202020204" pitchFamily="34" charset="0"/>
              <a:sym typeface="Arial"/>
            </a:endParaRPr>
          </a:p>
        </p:txBody>
      </p:sp>
      <p:pic>
        <p:nvPicPr>
          <p:cNvPr id="7" name="Picture 6">
            <a:extLst>
              <a:ext uri="{FF2B5EF4-FFF2-40B4-BE49-F238E27FC236}">
                <a16:creationId xmlns:a16="http://schemas.microsoft.com/office/drawing/2014/main" id="{4C9D8401-BE8F-4823-A5F5-22525194B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3808" y="1384713"/>
            <a:ext cx="1835632" cy="808352"/>
          </a:xfrm>
          <a:prstGeom prst="rect">
            <a:avLst/>
          </a:prstGeom>
        </p:spPr>
      </p:pic>
      <p:grpSp>
        <p:nvGrpSpPr>
          <p:cNvPr id="9" name="Group 8">
            <a:extLst>
              <a:ext uri="{FF2B5EF4-FFF2-40B4-BE49-F238E27FC236}">
                <a16:creationId xmlns:a16="http://schemas.microsoft.com/office/drawing/2014/main" id="{E1BC83DF-F3A3-4D93-B3DB-B2FDEBBDF535}"/>
              </a:ext>
            </a:extLst>
          </p:cNvPr>
          <p:cNvGrpSpPr/>
          <p:nvPr/>
        </p:nvGrpSpPr>
        <p:grpSpPr>
          <a:xfrm>
            <a:off x="156542" y="1556721"/>
            <a:ext cx="5886902" cy="5013533"/>
            <a:chOff x="156542" y="1556721"/>
            <a:chExt cx="5886902" cy="5013533"/>
          </a:xfrm>
        </p:grpSpPr>
        <p:pic>
          <p:nvPicPr>
            <p:cNvPr id="10" name="Picture 2" descr="Morgan State University - Wikipedia">
              <a:extLst>
                <a:ext uri="{FF2B5EF4-FFF2-40B4-BE49-F238E27FC236}">
                  <a16:creationId xmlns:a16="http://schemas.microsoft.com/office/drawing/2014/main" id="{0D440F9C-A8AA-4090-92D3-C98E8B686B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556" y="2341556"/>
              <a:ext cx="889324" cy="896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West Virginia State University students win Green Chemistry Award from  American Chemical Society – West Virginia Science &amp; Research">
              <a:extLst>
                <a:ext uri="{FF2B5EF4-FFF2-40B4-BE49-F238E27FC236}">
                  <a16:creationId xmlns:a16="http://schemas.microsoft.com/office/drawing/2014/main" id="{AA18D273-7A9D-4F8B-86D2-9144E9B8FD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33" t="9856" r="4110" b="14541"/>
            <a:stretch/>
          </p:blipFill>
          <p:spPr bwMode="auto">
            <a:xfrm>
              <a:off x="2596542" y="3665802"/>
              <a:ext cx="2771192" cy="10011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D5C04D2-84D2-4738-8BD8-AF022129743B}"/>
                </a:ext>
              </a:extLst>
            </p:cNvPr>
            <p:cNvPicPr>
              <a:picLocks noChangeAspect="1"/>
            </p:cNvPicPr>
            <p:nvPr/>
          </p:nvPicPr>
          <p:blipFill>
            <a:blip r:embed="rId6"/>
            <a:stretch>
              <a:fillRect/>
            </a:stretch>
          </p:blipFill>
          <p:spPr>
            <a:xfrm>
              <a:off x="2496486" y="3017768"/>
              <a:ext cx="1551530" cy="563491"/>
            </a:xfrm>
            <a:prstGeom prst="rect">
              <a:avLst/>
            </a:prstGeom>
          </p:spPr>
        </p:pic>
        <p:pic>
          <p:nvPicPr>
            <p:cNvPr id="13" name="Picture 12" descr="Florida International University | Ashoka | Everyone a Changemaker">
              <a:extLst>
                <a:ext uri="{FF2B5EF4-FFF2-40B4-BE49-F238E27FC236}">
                  <a16:creationId xmlns:a16="http://schemas.microsoft.com/office/drawing/2014/main" id="{E04B7293-10B5-4CB3-90E8-D7A0F43EE4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870" y="5298313"/>
              <a:ext cx="1319666" cy="9897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University of Illinois at Chicago - Wikipedia">
              <a:extLst>
                <a:ext uri="{FF2B5EF4-FFF2-40B4-BE49-F238E27FC236}">
                  <a16:creationId xmlns:a16="http://schemas.microsoft.com/office/drawing/2014/main" id="{A76B076F-3EF9-4F60-84A1-CC9FC5294E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9596" y="1841616"/>
              <a:ext cx="889324" cy="8893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Microbiology Full Time Academia jobs in San Antonio">
              <a:extLst>
                <a:ext uri="{FF2B5EF4-FFF2-40B4-BE49-F238E27FC236}">
                  <a16:creationId xmlns:a16="http://schemas.microsoft.com/office/drawing/2014/main" id="{F58109BE-607F-42A1-BF21-FC17B2BC27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523" y="4266521"/>
              <a:ext cx="1646709" cy="8233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University of North Texas">
              <a:extLst>
                <a:ext uri="{FF2B5EF4-FFF2-40B4-BE49-F238E27FC236}">
                  <a16:creationId xmlns:a16="http://schemas.microsoft.com/office/drawing/2014/main" id="{EEEF096B-049F-4055-8A45-55CEE8EAB2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5145" y="4714585"/>
              <a:ext cx="1521998" cy="6880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B09AF26-91B0-4E71-911F-1923430C5A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7867" y="3486721"/>
              <a:ext cx="1535365" cy="484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North Carolina A&amp;T State University">
              <a:extLst>
                <a:ext uri="{FF2B5EF4-FFF2-40B4-BE49-F238E27FC236}">
                  <a16:creationId xmlns:a16="http://schemas.microsoft.com/office/drawing/2014/main" id="{59B55FF2-E046-459C-912F-BFFF5DFEF7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2251" y="5940705"/>
              <a:ext cx="2771193" cy="6295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4473B64-DB65-4969-933A-B9C7420CBF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15806" y="5693897"/>
              <a:ext cx="1258954" cy="823356"/>
            </a:xfrm>
            <a:prstGeom prst="rect">
              <a:avLst/>
            </a:prstGeom>
          </p:spPr>
        </p:pic>
        <p:pic>
          <p:nvPicPr>
            <p:cNvPr id="20" name="Picture 19">
              <a:extLst>
                <a:ext uri="{FF2B5EF4-FFF2-40B4-BE49-F238E27FC236}">
                  <a16:creationId xmlns:a16="http://schemas.microsoft.com/office/drawing/2014/main" id="{45DBC367-55D4-490A-857F-01E6B80F44DF}"/>
                </a:ext>
              </a:extLst>
            </p:cNvPr>
            <p:cNvPicPr>
              <a:picLocks noChangeAspect="1"/>
            </p:cNvPicPr>
            <p:nvPr/>
          </p:nvPicPr>
          <p:blipFill rotWithShape="1">
            <a:blip r:embed="rId14">
              <a:extLst>
                <a:ext uri="{28A0092B-C50C-407E-A947-70E740481C1C}">
                  <a14:useLocalDpi xmlns:a14="http://schemas.microsoft.com/office/drawing/2010/main" val="0"/>
                </a:ext>
              </a:extLst>
            </a:blip>
            <a:srcRect l="27094" t="39157" r="25045" b="37433"/>
            <a:stretch/>
          </p:blipFill>
          <p:spPr>
            <a:xfrm>
              <a:off x="2963748" y="2176018"/>
              <a:ext cx="2231349" cy="613936"/>
            </a:xfrm>
            <a:prstGeom prst="rect">
              <a:avLst/>
            </a:prstGeom>
          </p:spPr>
        </p:pic>
        <p:pic>
          <p:nvPicPr>
            <p:cNvPr id="21" name="Picture 20">
              <a:extLst>
                <a:ext uri="{FF2B5EF4-FFF2-40B4-BE49-F238E27FC236}">
                  <a16:creationId xmlns:a16="http://schemas.microsoft.com/office/drawing/2014/main" id="{F2EC5769-E023-4074-9AD9-6E26A80A597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3537" y="4391364"/>
              <a:ext cx="1352737" cy="906949"/>
            </a:xfrm>
            <a:prstGeom prst="rect">
              <a:avLst/>
            </a:prstGeom>
          </p:spPr>
        </p:pic>
        <p:pic>
          <p:nvPicPr>
            <p:cNvPr id="22" name="Picture 21">
              <a:extLst>
                <a:ext uri="{FF2B5EF4-FFF2-40B4-BE49-F238E27FC236}">
                  <a16:creationId xmlns:a16="http://schemas.microsoft.com/office/drawing/2014/main" id="{F59B16F5-1DB8-4D6A-B12D-904597E46DD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68484" y="2803568"/>
              <a:ext cx="1481695" cy="1062185"/>
            </a:xfrm>
            <a:prstGeom prst="rect">
              <a:avLst/>
            </a:prstGeom>
          </p:spPr>
        </p:pic>
        <p:pic>
          <p:nvPicPr>
            <p:cNvPr id="24" name="Picture 23">
              <a:extLst>
                <a:ext uri="{FF2B5EF4-FFF2-40B4-BE49-F238E27FC236}">
                  <a16:creationId xmlns:a16="http://schemas.microsoft.com/office/drawing/2014/main" id="{41657F37-F626-42E7-BCC4-4DEEF1F4A55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542" y="1556721"/>
              <a:ext cx="1724940" cy="692843"/>
            </a:xfrm>
            <a:prstGeom prst="rect">
              <a:avLst/>
            </a:prstGeom>
          </p:spPr>
        </p:pic>
        <p:pic>
          <p:nvPicPr>
            <p:cNvPr id="25" name="Picture 24">
              <a:extLst>
                <a:ext uri="{FF2B5EF4-FFF2-40B4-BE49-F238E27FC236}">
                  <a16:creationId xmlns:a16="http://schemas.microsoft.com/office/drawing/2014/main" id="{3624E829-5098-4708-90CB-4ACA8AC6B9D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77516" y="5130897"/>
              <a:ext cx="1331816" cy="752425"/>
            </a:xfrm>
            <a:prstGeom prst="rect">
              <a:avLst/>
            </a:prstGeom>
          </p:spPr>
        </p:pic>
      </p:grpSp>
      <p:sp>
        <p:nvSpPr>
          <p:cNvPr id="26" name="TextBox 25">
            <a:extLst>
              <a:ext uri="{FF2B5EF4-FFF2-40B4-BE49-F238E27FC236}">
                <a16:creationId xmlns:a16="http://schemas.microsoft.com/office/drawing/2014/main" id="{0962FD76-47D1-4E07-A3AD-C4AAEB79797C}"/>
              </a:ext>
            </a:extLst>
          </p:cNvPr>
          <p:cNvSpPr txBox="1"/>
          <p:nvPr/>
        </p:nvSpPr>
        <p:spPr>
          <a:xfrm>
            <a:off x="6996905" y="1639947"/>
            <a:ext cx="4857848" cy="954107"/>
          </a:xfrm>
          <a:prstGeom prst="rect">
            <a:avLst/>
          </a:prstGeom>
          <a:noFill/>
        </p:spPr>
        <p:txBody>
          <a:bodyPr wrap="square">
            <a:spAutoFit/>
          </a:bodyPr>
          <a:lstStyle/>
          <a:p>
            <a:r>
              <a:rPr lang="en-US" sz="2800" b="1" dirty="0">
                <a:solidFill>
                  <a:srgbClr val="002060"/>
                </a:solidFill>
                <a:latin typeface="Calibri" panose="020F0502020204030204" pitchFamily="34" charset="0"/>
                <a:ea typeface="Aktiv Grotesk" panose="020B0504020202020204" pitchFamily="34" charset="0"/>
                <a:cs typeface="Calibri" panose="020F0502020204030204" pitchFamily="34" charset="0"/>
              </a:rPr>
              <a:t>Over 280 instructors at 16 institutions piloted the module</a:t>
            </a:r>
          </a:p>
        </p:txBody>
      </p:sp>
    </p:spTree>
    <p:extLst>
      <p:ext uri="{BB962C8B-B14F-4D97-AF65-F5344CB8AC3E}">
        <p14:creationId xmlns:p14="http://schemas.microsoft.com/office/powerpoint/2010/main" val="429111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24;p36">
            <a:extLst>
              <a:ext uri="{FF2B5EF4-FFF2-40B4-BE49-F238E27FC236}">
                <a16:creationId xmlns:a16="http://schemas.microsoft.com/office/drawing/2014/main" id="{424EBB57-7A32-4EA8-9211-A84D292C408E}"/>
              </a:ext>
            </a:extLst>
          </p:cNvPr>
          <p:cNvPicPr preferRelativeResize="0"/>
          <p:nvPr/>
        </p:nvPicPr>
        <p:blipFill rotWithShape="1">
          <a:blip r:embed="rId3"/>
          <a:srcRect l="5385" t="16006" r="56648"/>
          <a:stretch/>
        </p:blipFill>
        <p:spPr>
          <a:xfrm>
            <a:off x="-29699" y="1301261"/>
            <a:ext cx="3767848" cy="5556739"/>
          </a:xfrm>
          <a:prstGeom prst="rect">
            <a:avLst/>
          </a:prstGeom>
          <a:noFill/>
          <a:ln>
            <a:noFill/>
          </a:ln>
        </p:spPr>
      </p:pic>
      <p:sp>
        <p:nvSpPr>
          <p:cNvPr id="3" name="Title 2">
            <a:extLst>
              <a:ext uri="{FF2B5EF4-FFF2-40B4-BE49-F238E27FC236}">
                <a16:creationId xmlns:a16="http://schemas.microsoft.com/office/drawing/2014/main" id="{E3362A3A-51D1-4CEA-8987-5C521EEFA6E8}"/>
              </a:ext>
            </a:extLst>
          </p:cNvPr>
          <p:cNvSpPr>
            <a:spLocks noGrp="1"/>
          </p:cNvSpPr>
          <p:nvPr>
            <p:ph type="title"/>
          </p:nvPr>
        </p:nvSpPr>
        <p:spPr>
          <a:xfrm>
            <a:off x="789165" y="452867"/>
            <a:ext cx="10207081" cy="899600"/>
          </a:xfrm>
        </p:spPr>
        <p:txBody>
          <a:bodyPr/>
          <a:lstStyle/>
          <a:p>
            <a:r>
              <a:rPr lang="en-US" sz="4400" dirty="0">
                <a:latin typeface="Calibri" panose="020F0502020204030204" pitchFamily="34" charset="0"/>
                <a:ea typeface="Aktiv Grotesk" panose="020B0504020202020204" pitchFamily="34" charset="0"/>
                <a:cs typeface="Calibri" panose="020F0502020204030204" pitchFamily="34" charset="0"/>
              </a:rPr>
              <a:t>Syllabus Module – Student Feedback</a:t>
            </a:r>
          </a:p>
        </p:txBody>
      </p:sp>
      <p:pic>
        <p:nvPicPr>
          <p:cNvPr id="4" name="Picture 3">
            <a:extLst>
              <a:ext uri="{FF2B5EF4-FFF2-40B4-BE49-F238E27FC236}">
                <a16:creationId xmlns:a16="http://schemas.microsoft.com/office/drawing/2014/main" id="{951C0272-814C-4E4B-BC74-066EF89E9A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2914" y="1596151"/>
            <a:ext cx="6026786" cy="5018165"/>
          </a:xfrm>
          <a:prstGeom prst="rect">
            <a:avLst/>
          </a:prstGeom>
        </p:spPr>
      </p:pic>
    </p:spTree>
    <p:extLst>
      <p:ext uri="{BB962C8B-B14F-4D97-AF65-F5344CB8AC3E}">
        <p14:creationId xmlns:p14="http://schemas.microsoft.com/office/powerpoint/2010/main" val="1001585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62A3A-51D1-4CEA-8987-5C521EEFA6E8}"/>
              </a:ext>
            </a:extLst>
          </p:cNvPr>
          <p:cNvSpPr>
            <a:spLocks noGrp="1"/>
          </p:cNvSpPr>
          <p:nvPr>
            <p:ph type="title"/>
          </p:nvPr>
        </p:nvSpPr>
        <p:spPr>
          <a:xfrm>
            <a:off x="789165" y="452867"/>
            <a:ext cx="8877349" cy="899600"/>
          </a:xfrm>
        </p:spPr>
        <p:txBody>
          <a:bodyPr/>
          <a:lstStyle/>
          <a:p>
            <a:r>
              <a:rPr lang="en-US" sz="4400" dirty="0">
                <a:latin typeface="Calibri" panose="020F0502020204030204" pitchFamily="34" charset="0"/>
                <a:ea typeface="Aktiv Grotesk" panose="020B0504020202020204" pitchFamily="34" charset="0"/>
                <a:cs typeface="Calibri" panose="020F0502020204030204" pitchFamily="34" charset="0"/>
              </a:rPr>
              <a:t>First Day Practices</a:t>
            </a:r>
          </a:p>
        </p:txBody>
      </p:sp>
      <p:sp>
        <p:nvSpPr>
          <p:cNvPr id="13" name="TextBox 12">
            <a:extLst>
              <a:ext uri="{FF2B5EF4-FFF2-40B4-BE49-F238E27FC236}">
                <a16:creationId xmlns:a16="http://schemas.microsoft.com/office/drawing/2014/main" id="{0475A0D2-B677-4DE7-A1B0-175F4FE4FCB9}"/>
              </a:ext>
            </a:extLst>
          </p:cNvPr>
          <p:cNvSpPr txBox="1"/>
          <p:nvPr/>
        </p:nvSpPr>
        <p:spPr>
          <a:xfrm>
            <a:off x="6096000" y="2023709"/>
            <a:ext cx="4869692" cy="3416320"/>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ktiv Grotesk" panose="020B0504020202020204" pitchFamily="34" charset="0"/>
                <a:ea typeface="Aktiv Grotesk" panose="020B0504020202020204" pitchFamily="34" charset="0"/>
                <a:cs typeface="Aktiv Grotesk" panose="020B0504020202020204" pitchFamily="34" charset="0"/>
              </a:rPr>
              <a:t>Policy Review </a:t>
            </a:r>
            <a:r>
              <a:rPr lang="en-US" dirty="0">
                <a:latin typeface="Aktiv Grotesk" panose="020B0504020202020204" pitchFamily="34" charset="0"/>
                <a:ea typeface="Aktiv Grotesk" panose="020B0504020202020204" pitchFamily="34" charset="0"/>
                <a:cs typeface="Aktiv Grotesk" panose="020B0504020202020204" pitchFamily="34" charset="0"/>
              </a:rPr>
              <a:t>- Faculty will be guided through a number of steps to review their course policies and consider ways to make them more equitable without sacrificing course rigor.</a:t>
            </a:r>
          </a:p>
          <a:p>
            <a:endParaRPr lang="en-US" b="1"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Font typeface="Arial" panose="020B0604020202020204" pitchFamily="34" charset="0"/>
              <a:buChar char="•"/>
            </a:pPr>
            <a:r>
              <a:rPr lang="en-US" b="1" dirty="0">
                <a:latin typeface="Aktiv Grotesk" panose="020B0504020202020204" pitchFamily="34" charset="0"/>
                <a:ea typeface="Aktiv Grotesk" panose="020B0504020202020204" pitchFamily="34" charset="0"/>
                <a:cs typeface="Aktiv Grotesk" panose="020B0504020202020204" pitchFamily="34" charset="0"/>
              </a:rPr>
              <a:t>Establishing Expectations</a:t>
            </a:r>
            <a:r>
              <a:rPr lang="en-US" dirty="0">
                <a:latin typeface="Aktiv Grotesk" panose="020B0504020202020204" pitchFamily="34" charset="0"/>
                <a:ea typeface="Aktiv Grotesk" panose="020B0504020202020204" pitchFamily="34" charset="0"/>
                <a:cs typeface="Aktiv Grotesk" panose="020B0504020202020204" pitchFamily="34" charset="0"/>
              </a:rPr>
              <a:t> – Faculty can establish expectations for coursework engagement and performance using a student-centered approach that promotes a growth mindset about abilities and care for student success.</a:t>
            </a:r>
            <a:endParaRPr lang="en-US" sz="1867" b="1" kern="0" dirty="0">
              <a:solidFill>
                <a:srgbClr val="529DF7"/>
              </a:solidFill>
              <a:latin typeface="Aktiv Grotesk" panose="020B0504020202020204" pitchFamily="34" charset="0"/>
              <a:ea typeface="Aktiv Grotesk" panose="020B0504020202020204" pitchFamily="34" charset="0"/>
              <a:cs typeface="Aktiv Grotesk" panose="020B0504020202020204" pitchFamily="34" charset="0"/>
              <a:sym typeface="Arial"/>
            </a:endParaRPr>
          </a:p>
        </p:txBody>
      </p:sp>
      <p:pic>
        <p:nvPicPr>
          <p:cNvPr id="2" name="Picture 1">
            <a:extLst>
              <a:ext uri="{FF2B5EF4-FFF2-40B4-BE49-F238E27FC236}">
                <a16:creationId xmlns:a16="http://schemas.microsoft.com/office/drawing/2014/main" id="{72FCD216-9A9D-4B69-960C-17818587CD98}"/>
              </a:ext>
            </a:extLst>
          </p:cNvPr>
          <p:cNvPicPr>
            <a:picLocks noChangeAspect="1"/>
          </p:cNvPicPr>
          <p:nvPr/>
        </p:nvPicPr>
        <p:blipFill>
          <a:blip r:embed="rId3"/>
          <a:stretch>
            <a:fillRect/>
          </a:stretch>
        </p:blipFill>
        <p:spPr>
          <a:xfrm>
            <a:off x="1231964" y="1642188"/>
            <a:ext cx="4319445" cy="5215812"/>
          </a:xfrm>
          <a:prstGeom prst="rect">
            <a:avLst/>
          </a:prstGeom>
        </p:spPr>
      </p:pic>
    </p:spTree>
    <p:extLst>
      <p:ext uri="{BB962C8B-B14F-4D97-AF65-F5344CB8AC3E}">
        <p14:creationId xmlns:p14="http://schemas.microsoft.com/office/powerpoint/2010/main" val="314482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 name="Oval 2">
            <a:extLst>
              <a:ext uri="{FF2B5EF4-FFF2-40B4-BE49-F238E27FC236}">
                <a16:creationId xmlns:a16="http://schemas.microsoft.com/office/drawing/2014/main" id="{EEB9C361-F22F-784B-BD4B-159978F79964}"/>
              </a:ext>
            </a:extLst>
          </p:cNvPr>
          <p:cNvSpPr/>
          <p:nvPr/>
        </p:nvSpPr>
        <p:spPr>
          <a:xfrm>
            <a:off x="9911443" y="3741024"/>
            <a:ext cx="195943" cy="2050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B60A76DD-A390-D84B-AF9A-87827CC4860C}"/>
              </a:ext>
            </a:extLst>
          </p:cNvPr>
          <p:cNvSpPr/>
          <p:nvPr/>
        </p:nvSpPr>
        <p:spPr>
          <a:xfrm>
            <a:off x="7168239" y="3894727"/>
            <a:ext cx="228600" cy="32577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Text&#10;&#10;Description automatically generated">
            <a:extLst>
              <a:ext uri="{FF2B5EF4-FFF2-40B4-BE49-F238E27FC236}">
                <a16:creationId xmlns:a16="http://schemas.microsoft.com/office/drawing/2014/main" id="{5A3991EC-3691-8D46-877E-EE6C9FA1B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04"/>
            <a:ext cx="12192000" cy="682119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EA23CF93-BFA0-7D4E-A9AA-7607A52E7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21"/>
            <a:ext cx="12192000" cy="6846957"/>
          </a:xfrm>
          <a:prstGeom prst="rect">
            <a:avLst/>
          </a:prstGeom>
        </p:spPr>
      </p:pic>
    </p:spTree>
    <p:extLst>
      <p:ext uri="{BB962C8B-B14F-4D97-AF65-F5344CB8AC3E}">
        <p14:creationId xmlns:p14="http://schemas.microsoft.com/office/powerpoint/2010/main" val="483458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11" name="Picture 10" descr="Graphical user interface, application&#10;&#10;Description automatically generated">
            <a:extLst>
              <a:ext uri="{FF2B5EF4-FFF2-40B4-BE49-F238E27FC236}">
                <a16:creationId xmlns:a16="http://schemas.microsoft.com/office/drawing/2014/main" id="{F9F0D196-F562-2B4A-AB42-0FAE355A9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14" y="22023"/>
            <a:ext cx="12075886" cy="683597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6" name="Picture 5" descr="Diagram, text&#10;&#10;Description automatically generated">
            <a:extLst>
              <a:ext uri="{FF2B5EF4-FFF2-40B4-BE49-F238E27FC236}">
                <a16:creationId xmlns:a16="http://schemas.microsoft.com/office/drawing/2014/main" id="{D42EDFA2-DC11-E24A-A9AE-4FCFFAC4E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5"/>
            <a:ext cx="12192000" cy="6857450"/>
          </a:xfrm>
          <a:prstGeom prst="rect">
            <a:avLst/>
          </a:prstGeom>
        </p:spPr>
      </p:pic>
    </p:spTree>
    <p:extLst>
      <p:ext uri="{BB962C8B-B14F-4D97-AF65-F5344CB8AC3E}">
        <p14:creationId xmlns:p14="http://schemas.microsoft.com/office/powerpoint/2010/main" val="897090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6" name="Picture 5" descr="Diagram, text&#10;&#10;Description automatically generated">
            <a:extLst>
              <a:ext uri="{FF2B5EF4-FFF2-40B4-BE49-F238E27FC236}">
                <a16:creationId xmlns:a16="http://schemas.microsoft.com/office/drawing/2014/main" id="{41C67A8C-F85A-B34B-A10B-C5BCA6903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14"/>
            <a:ext cx="12192000" cy="6838771"/>
          </a:xfrm>
          <a:prstGeom prst="rect">
            <a:avLst/>
          </a:prstGeom>
        </p:spPr>
      </p:pic>
    </p:spTree>
    <p:extLst>
      <p:ext uri="{BB962C8B-B14F-4D97-AF65-F5344CB8AC3E}">
        <p14:creationId xmlns:p14="http://schemas.microsoft.com/office/powerpoint/2010/main" val="791298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1" name="Google Shape;801;p83" descr="aculty Mindset by URM.pdf"/>
          <p:cNvSpPr txBox="1"/>
          <p:nvPr/>
        </p:nvSpPr>
        <p:spPr>
          <a:xfrm>
            <a:off x="0" y="0"/>
            <a:ext cx="4064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4" name="Rectangle 3">
            <a:extLst>
              <a:ext uri="{FF2B5EF4-FFF2-40B4-BE49-F238E27FC236}">
                <a16:creationId xmlns:a16="http://schemas.microsoft.com/office/drawing/2014/main" id="{4C744262-1AF0-8241-B86C-5070881EAC46}"/>
              </a:ext>
            </a:extLst>
          </p:cNvPr>
          <p:cNvSpPr/>
          <p:nvPr/>
        </p:nvSpPr>
        <p:spPr>
          <a:xfrm>
            <a:off x="1775637" y="1839433"/>
            <a:ext cx="2041104" cy="669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F401C0A-3347-C247-8137-A179944DE958}"/>
              </a:ext>
            </a:extLst>
          </p:cNvPr>
          <p:cNvSpPr/>
          <p:nvPr/>
        </p:nvSpPr>
        <p:spPr>
          <a:xfrm>
            <a:off x="5044831" y="5664012"/>
            <a:ext cx="1409132" cy="3752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DE5EA16-678F-424D-A72F-3ECB03E658EA}"/>
              </a:ext>
            </a:extLst>
          </p:cNvPr>
          <p:cNvSpPr/>
          <p:nvPr/>
        </p:nvSpPr>
        <p:spPr>
          <a:xfrm>
            <a:off x="2397296" y="5664011"/>
            <a:ext cx="1409132" cy="3752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bar chart&#10;&#10;Description automatically generated">
            <a:extLst>
              <a:ext uri="{FF2B5EF4-FFF2-40B4-BE49-F238E27FC236}">
                <a16:creationId xmlns:a16="http://schemas.microsoft.com/office/drawing/2014/main" id="{367CC8F4-EEFD-E848-9502-C48FCECEC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86"/>
            <a:ext cx="12192000" cy="6850827"/>
          </a:xfrm>
          <a:prstGeom prst="rect">
            <a:avLst/>
          </a:prstGeom>
        </p:spPr>
      </p:pic>
    </p:spTree>
    <p:extLst>
      <p:ext uri="{BB962C8B-B14F-4D97-AF65-F5344CB8AC3E}">
        <p14:creationId xmlns:p14="http://schemas.microsoft.com/office/powerpoint/2010/main" val="962481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1" name="Google Shape;801;p83" descr="aculty Mindset by URM.pdf"/>
          <p:cNvSpPr txBox="1"/>
          <p:nvPr/>
        </p:nvSpPr>
        <p:spPr>
          <a:xfrm>
            <a:off x="0" y="0"/>
            <a:ext cx="4064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3" name="Picture 2" descr="Chart, bar chart&#10;&#10;Description automatically generated">
            <a:extLst>
              <a:ext uri="{FF2B5EF4-FFF2-40B4-BE49-F238E27FC236}">
                <a16:creationId xmlns:a16="http://schemas.microsoft.com/office/drawing/2014/main" id="{2A344BD1-B703-1A4C-A672-C547C9C01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76"/>
            <a:ext cx="12192000" cy="6837048"/>
          </a:xfrm>
          <a:prstGeom prst="rect">
            <a:avLst/>
          </a:prstGeom>
        </p:spPr>
      </p:pic>
    </p:spTree>
    <p:extLst>
      <p:ext uri="{BB962C8B-B14F-4D97-AF65-F5344CB8AC3E}">
        <p14:creationId xmlns:p14="http://schemas.microsoft.com/office/powerpoint/2010/main" val="1630380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1" name="Google Shape;801;p83" descr="aculty Mindset by URM.pdf"/>
          <p:cNvSpPr txBox="1"/>
          <p:nvPr/>
        </p:nvSpPr>
        <p:spPr>
          <a:xfrm>
            <a:off x="0" y="0"/>
            <a:ext cx="4064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3" name="Picture 2" descr="Chart, bar chart&#10;&#10;Description automatically generated">
            <a:extLst>
              <a:ext uri="{FF2B5EF4-FFF2-40B4-BE49-F238E27FC236}">
                <a16:creationId xmlns:a16="http://schemas.microsoft.com/office/drawing/2014/main" id="{0615A6E9-3E30-AF4A-A31F-E068E5DC5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86"/>
            <a:ext cx="12192000" cy="6850827"/>
          </a:xfrm>
          <a:prstGeom prst="rect">
            <a:avLst/>
          </a:prstGeom>
        </p:spPr>
      </p:pic>
    </p:spTree>
    <p:extLst>
      <p:ext uri="{BB962C8B-B14F-4D97-AF65-F5344CB8AC3E}">
        <p14:creationId xmlns:p14="http://schemas.microsoft.com/office/powerpoint/2010/main" val="3189856331"/>
      </p:ext>
    </p:extLst>
  </p:cSld>
  <p:clrMapOvr>
    <a:masterClrMapping/>
  </p:clrMapOvr>
</p:sld>
</file>

<file path=ppt/theme/theme1.xml><?xml version="1.0" encoding="utf-8"?>
<a:theme xmlns:a="http://schemas.openxmlformats.org/drawingml/2006/main" name="World After Coronavirus by Slidesgo">
  <a:themeElements>
    <a:clrScheme name="SEP">
      <a:dk1>
        <a:srgbClr val="343C54"/>
      </a:dk1>
      <a:lt1>
        <a:sysClr val="window" lastClr="FFFFFF"/>
      </a:lt1>
      <a:dk2>
        <a:srgbClr val="343C54"/>
      </a:dk2>
      <a:lt2>
        <a:srgbClr val="F4F3F2"/>
      </a:lt2>
      <a:accent1>
        <a:srgbClr val="FFA630"/>
      </a:accent1>
      <a:accent2>
        <a:srgbClr val="A7D887"/>
      </a:accent2>
      <a:accent3>
        <a:srgbClr val="529DF7"/>
      </a:accent3>
      <a:accent4>
        <a:srgbClr val="343C54"/>
      </a:accent4>
      <a:accent5>
        <a:srgbClr val="F4F3F2"/>
      </a:accent5>
      <a:accent6>
        <a:srgbClr val="529DF7"/>
      </a:accent6>
      <a:hlink>
        <a:srgbClr val="529DF7"/>
      </a:hlink>
      <a:folHlink>
        <a:srgbClr val="FFA63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orld After Coronavirus by Slidesgo">
  <a:themeElements>
    <a:clrScheme name="SEP">
      <a:dk1>
        <a:srgbClr val="343C54"/>
      </a:dk1>
      <a:lt1>
        <a:sysClr val="window" lastClr="FFFFFF"/>
      </a:lt1>
      <a:dk2>
        <a:srgbClr val="343C54"/>
      </a:dk2>
      <a:lt2>
        <a:srgbClr val="F4F3F2"/>
      </a:lt2>
      <a:accent1>
        <a:srgbClr val="FFA630"/>
      </a:accent1>
      <a:accent2>
        <a:srgbClr val="A7D887"/>
      </a:accent2>
      <a:accent3>
        <a:srgbClr val="529DF7"/>
      </a:accent3>
      <a:accent4>
        <a:srgbClr val="343C54"/>
      </a:accent4>
      <a:accent5>
        <a:srgbClr val="F4F3F2"/>
      </a:accent5>
      <a:accent6>
        <a:srgbClr val="529DF7"/>
      </a:accent6>
      <a:hlink>
        <a:srgbClr val="529DF7"/>
      </a:hlink>
      <a:folHlink>
        <a:srgbClr val="FFA63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50642</TotalTime>
  <Words>2706</Words>
  <Application>Microsoft Office PowerPoint</Application>
  <PresentationFormat>Widescreen</PresentationFormat>
  <Paragraphs>85</Paragraphs>
  <Slides>16</Slides>
  <Notes>16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Abel</vt:lpstr>
      <vt:lpstr>Aktiv Grotesk</vt:lpstr>
      <vt:lpstr>Arial</vt:lpstr>
      <vt:lpstr>Calibri</vt:lpstr>
      <vt:lpstr>Fira Sans Extra Condensed Medium</vt:lpstr>
      <vt:lpstr>Inter</vt:lpstr>
      <vt:lpstr>Nunito Light</vt:lpstr>
      <vt:lpstr>Paytone One</vt:lpstr>
      <vt:lpstr>Raleway Thin</vt:lpstr>
      <vt:lpstr>Unica One</vt:lpstr>
      <vt:lpstr>World After Coronavirus by Slidesgo</vt:lpstr>
      <vt:lpstr>1_World After Coronavirus by Slidesgo</vt:lpstr>
      <vt:lpstr>First Day Toolkit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Day Toolkit</vt:lpstr>
      <vt:lpstr>Syllabus Module</vt:lpstr>
      <vt:lpstr>Syllabus Module</vt:lpstr>
      <vt:lpstr>Syllabus Review Guide</vt:lpstr>
      <vt:lpstr>Syllabus Module – Faculty Feedback</vt:lpstr>
      <vt:lpstr>Syllabus Module – Student Feedback</vt:lpstr>
      <vt:lpstr>First Day Practices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DAY TOOLKIT</dc:title>
  <dc:creator>Levine, Samantha</dc:creator>
  <cp:lastModifiedBy>Levine, Samantha</cp:lastModifiedBy>
  <cp:revision>46</cp:revision>
  <dcterms:created xsi:type="dcterms:W3CDTF">2021-04-09T14:20:44Z</dcterms:created>
  <dcterms:modified xsi:type="dcterms:W3CDTF">2022-04-20T22:09:56Z</dcterms:modified>
</cp:coreProperties>
</file>